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417" r:id="rId3"/>
    <p:sldId id="402" r:id="rId4"/>
    <p:sldId id="406" r:id="rId5"/>
    <p:sldId id="404" r:id="rId6"/>
    <p:sldId id="420" r:id="rId7"/>
    <p:sldId id="401" r:id="rId8"/>
    <p:sldId id="405" r:id="rId9"/>
    <p:sldId id="403" r:id="rId10"/>
    <p:sldId id="412" r:id="rId11"/>
    <p:sldId id="413" r:id="rId12"/>
    <p:sldId id="411" r:id="rId13"/>
    <p:sldId id="419" r:id="rId14"/>
    <p:sldId id="415" r:id="rId15"/>
    <p:sldId id="416" r:id="rId16"/>
    <p:sldId id="326" r:id="rId17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024" y="-72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ceddc\teams\Research%20and%20Policy\SFAI\Presentations\KEA%2010_14\tax%20expendit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Presentations\KEA%2010_14\tax%20expendit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Presentations\Postsecondary%20Ed.%20Committee\SFA%202014%20by%20Institution%20(Final%202014310)-AS%20mo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Presentations\KEA%2010_14\tax%20expendit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Reports\WPF%202013\Mel%20KHEAA%20data%202013-AS%20mo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Presentations\Postsecondary%20Ed.%20Committee\Lottery%20Dollars%20and%20Financial%20Aid--as%20mo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Presentations\Postsecondary%20Ed.%20Committee\Lottery%20Dollars%20and%20Financial%20Aid--as%20mo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Sources of General Fund Revenue (2015)</a:t>
            </a:r>
          </a:p>
        </c:rich>
      </c:tx>
      <c:layout/>
    </c:title>
    <c:plotArea>
      <c:layout/>
      <c:pieChart>
        <c:varyColors val="1"/>
        <c:firstSliceAng val="0"/>
      </c:pieChart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>
                <a:latin typeface="Arial" pitchFamily="34" charset="0"/>
                <a:cs typeface="Arial" pitchFamily="34" charset="0"/>
              </a:rPr>
              <a:t>Educational Attainment of Workers</a:t>
            </a:r>
            <a:r>
              <a:rPr lang="en-US" baseline="0">
                <a:latin typeface="Arial" pitchFamily="34" charset="0"/>
                <a:cs typeface="Arial" pitchFamily="34" charset="0"/>
              </a:rPr>
              <a:t> Needing Better Skills and Wages in KY</a:t>
            </a:r>
            <a:endParaRPr lang="en-US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dLbl>
              <c:idx val="1"/>
              <c:layout>
                <c:manualLayout>
                  <c:x val="-0.11938371119558343"/>
                  <c:y val="-0.23693415637860091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Some college, no </a:t>
                    </a:r>
                    <a:r>
                      <a:rPr lang="en-US" sz="1600" b="0" dirty="0">
                        <a:latin typeface="Arial" pitchFamily="34" charset="0"/>
                        <a:cs typeface="Arial" pitchFamily="34" charset="0"/>
                      </a:rPr>
                      <a:t>degree</a:t>
                    </a:r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, </a:t>
                    </a:r>
                  </a:p>
                  <a:p>
                    <a:pPr>
                      <a:defRPr sz="16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209,868</a:t>
                    </a:r>
                  </a:p>
                </c:rich>
              </c:tx>
              <c:spPr/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No high school diploma</c:v>
                </c:pt>
                <c:pt idx="1">
                  <c:v>High school diploma or equivalency</c:v>
                </c:pt>
                <c:pt idx="2">
                  <c:v>Some college, no degree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110197</c:v>
                </c:pt>
                <c:pt idx="1">
                  <c:v>322195</c:v>
                </c:pt>
                <c:pt idx="2">
                  <c:v>209868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baseline="0">
                <a:latin typeface="Arial" pitchFamily="34" charset="0"/>
                <a:cs typeface="Arial" pitchFamily="34" charset="0"/>
              </a:rPr>
              <a:t>Cost of Attending KCTCS Compared to Pell Grant 2013-2014</a:t>
            </a:r>
            <a:endParaRPr lang="en-US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Sheet2!$B$1:$C$1</c:f>
              <c:strCache>
                <c:ptCount val="2"/>
                <c:pt idx="0">
                  <c:v>Estimated Cost of Full-Time Attendance</c:v>
                </c:pt>
                <c:pt idx="1">
                  <c:v>Maximum Pell Award</c:v>
                </c:pt>
              </c:strCache>
            </c:strRef>
          </c:cat>
          <c:val>
            <c:numRef>
              <c:f>Sheet2!$B$2:$C$2</c:f>
              <c:numCache>
                <c:formatCode>_("$"* #,##0_);_("$"* \(#,##0\);_("$"* "-"??_);_(@_)</c:formatCode>
                <c:ptCount val="2"/>
                <c:pt idx="0">
                  <c:v>14282</c:v>
                </c:pt>
                <c:pt idx="1">
                  <c:v>5645</c:v>
                </c:pt>
              </c:numCache>
            </c:numRef>
          </c:val>
        </c:ser>
        <c:axId val="75856512"/>
        <c:axId val="75866496"/>
      </c:barChart>
      <c:catAx>
        <c:axId val="758565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5866496"/>
        <c:crosses val="autoZero"/>
        <c:auto val="1"/>
        <c:lblAlgn val="ctr"/>
        <c:lblOffset val="100"/>
      </c:catAx>
      <c:valAx>
        <c:axId val="7586649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_(&quot;$&quot;* #,##0_);_(&quot;$&quot;* \(#,##0\);_(&quot;$&quot;* &quot;-&quot;??_);_(@_)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5856512"/>
        <c:crosses val="autoZero"/>
        <c:crossBetween val="between"/>
      </c:valAx>
      <c:spPr>
        <a:noFill/>
        <a:ln>
          <a:solidFill>
            <a:srgbClr val="4F81BD"/>
          </a:solidFill>
        </a:ln>
      </c:spPr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Sources of General Fund Revenue (2015)</a:t>
            </a:r>
          </a:p>
        </c:rich>
      </c:tx>
      <c:layout/>
    </c:title>
    <c:plotArea>
      <c:layout/>
      <c:pieChart>
        <c:varyColors val="1"/>
        <c:firstSliceAng val="0"/>
      </c:pieChart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>
                <a:latin typeface="Arial" pitchFamily="34" charset="0"/>
                <a:cs typeface="Arial" pitchFamily="34" charset="0"/>
              </a:rPr>
              <a:t>2014 Funding for Kentucky's Financial Aid Programs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585224533290491"/>
                  <c:y val="-3.1604494750656166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19088185448840064"/>
                  <c:y val="-8.2429625984251964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2560037950477912"/>
                  <c:y val="0.129015912073491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FINAL!$E$125:$E$127</c:f>
              <c:strCache>
                <c:ptCount val="3"/>
                <c:pt idx="0">
                  <c:v>KEES</c:v>
                </c:pt>
                <c:pt idx="1">
                  <c:v>CAP</c:v>
                </c:pt>
                <c:pt idx="2">
                  <c:v>KTG</c:v>
                </c:pt>
              </c:strCache>
            </c:strRef>
          </c:cat>
          <c:val>
            <c:numRef>
              <c:f>FINAL!$F$125:$F$127</c:f>
              <c:numCache>
                <c:formatCode>_("$"* #,##0_);_("$"* \(#,##0\);_("$"* "-"??_);_(@_)</c:formatCode>
                <c:ptCount val="3"/>
                <c:pt idx="0">
                  <c:v>104843436</c:v>
                </c:pt>
                <c:pt idx="1">
                  <c:v>62292639</c:v>
                </c:pt>
                <c:pt idx="2">
                  <c:v>29982741</c:v>
                </c:pt>
              </c:numCache>
            </c:numRef>
          </c:val>
        </c:ser>
        <c:ser>
          <c:idx val="1"/>
          <c:order val="1"/>
          <c:cat>
            <c:strRef>
              <c:f>FINAL!$E$125:$E$127</c:f>
              <c:strCache>
                <c:ptCount val="3"/>
                <c:pt idx="0">
                  <c:v>KEES</c:v>
                </c:pt>
                <c:pt idx="1">
                  <c:v>CAP</c:v>
                </c:pt>
                <c:pt idx="2">
                  <c:v>KTG</c:v>
                </c:pt>
              </c:strCache>
            </c:strRef>
          </c:cat>
          <c:val>
            <c:numRef>
              <c:f>FINAL!$G$125:$G$127</c:f>
              <c:numCache>
                <c:formatCode>0%</c:formatCode>
                <c:ptCount val="3"/>
                <c:pt idx="0">
                  <c:v>0.50463219205021959</c:v>
                </c:pt>
                <c:pt idx="1">
                  <c:v>0.29982679094152437</c:v>
                </c:pt>
                <c:pt idx="2">
                  <c:v>0.1443128620327172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Sources of General Fund Revenue (2015)</a:t>
            </a:r>
          </a:p>
        </c:rich>
      </c:tx>
      <c:layout/>
    </c:title>
    <c:plotArea>
      <c:layout/>
      <c:pieChart>
        <c:varyColors val="1"/>
        <c:firstSliceAng val="0"/>
      </c:pieChart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latin typeface="Arial" pitchFamily="34" charset="0"/>
                <a:cs typeface="Arial" pitchFamily="34" charset="0"/>
              </a:rPr>
              <a:t>Disbursement of  KEES, CAP and KTG by Income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KEES</c:v>
                </c:pt>
              </c:strCache>
            </c:strRef>
          </c:tx>
          <c:cat>
            <c:strRef>
              <c:f>Sheet2!$A$2:$A$6</c:f>
              <c:strCache>
                <c:ptCount val="5"/>
                <c:pt idx="0">
                  <c:v>$0-25,000</c:v>
                </c:pt>
                <c:pt idx="1">
                  <c:v>$25,001-50,000</c:v>
                </c:pt>
                <c:pt idx="2">
                  <c:v>$50,001-75,000</c:v>
                </c:pt>
                <c:pt idx="3">
                  <c:v>$75,001-100,000</c:v>
                </c:pt>
                <c:pt idx="4">
                  <c:v>$100,001+</c:v>
                </c:pt>
              </c:strCache>
            </c:strRef>
          </c:cat>
          <c:val>
            <c:numRef>
              <c:f>Sheet2!$B$2:$B$6</c:f>
              <c:numCache>
                <c:formatCode>_("$"* #,##0_);_("$"* \(#,##0\);_("$"* "-"??_);_(@_)</c:formatCode>
                <c:ptCount val="5"/>
                <c:pt idx="0">
                  <c:v>11710876</c:v>
                </c:pt>
                <c:pt idx="1">
                  <c:v>14775010</c:v>
                </c:pt>
                <c:pt idx="2">
                  <c:v>14236758</c:v>
                </c:pt>
                <c:pt idx="3">
                  <c:v>13248316</c:v>
                </c:pt>
                <c:pt idx="4">
                  <c:v>21006095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CAP</c:v>
                </c:pt>
              </c:strCache>
            </c:strRef>
          </c:tx>
          <c:cat>
            <c:strRef>
              <c:f>Sheet2!$A$2:$A$6</c:f>
              <c:strCache>
                <c:ptCount val="5"/>
                <c:pt idx="0">
                  <c:v>$0-25,000</c:v>
                </c:pt>
                <c:pt idx="1">
                  <c:v>$25,001-50,000</c:v>
                </c:pt>
                <c:pt idx="2">
                  <c:v>$50,001-75,000</c:v>
                </c:pt>
                <c:pt idx="3">
                  <c:v>$75,001-100,000</c:v>
                </c:pt>
                <c:pt idx="4">
                  <c:v>$100,001+</c:v>
                </c:pt>
              </c:strCache>
            </c:strRef>
          </c:cat>
          <c:val>
            <c:numRef>
              <c:f>Sheet2!$C$2:$C$6</c:f>
              <c:numCache>
                <c:formatCode>_("$"* #,##0_);_("$"* \(#,##0\);_("$"* "-"??_);_(@_)</c:formatCode>
                <c:ptCount val="5"/>
                <c:pt idx="0">
                  <c:v>11786185</c:v>
                </c:pt>
                <c:pt idx="1">
                  <c:v>11860771</c:v>
                </c:pt>
                <c:pt idx="2">
                  <c:v>4636772</c:v>
                </c:pt>
                <c:pt idx="3">
                  <c:v>404303</c:v>
                </c:pt>
                <c:pt idx="4">
                  <c:v>17811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KTG</c:v>
                </c:pt>
              </c:strCache>
            </c:strRef>
          </c:tx>
          <c:cat>
            <c:strRef>
              <c:f>Sheet2!$A$2:$A$6</c:f>
              <c:strCache>
                <c:ptCount val="5"/>
                <c:pt idx="0">
                  <c:v>$0-25,000</c:v>
                </c:pt>
                <c:pt idx="1">
                  <c:v>$25,001-50,000</c:v>
                </c:pt>
                <c:pt idx="2">
                  <c:v>$50,001-75,000</c:v>
                </c:pt>
                <c:pt idx="3">
                  <c:v>$75,001-100,000</c:v>
                </c:pt>
                <c:pt idx="4">
                  <c:v>$100,001+</c:v>
                </c:pt>
              </c:strCache>
            </c:strRef>
          </c:cat>
          <c:val>
            <c:numRef>
              <c:f>Sheet2!$D$2:$D$6</c:f>
              <c:numCache>
                <c:formatCode>_("$"* #,##0_);_("$"* \(#,##0\);_("$"* "-"??_);_(@_)</c:formatCode>
                <c:ptCount val="5"/>
                <c:pt idx="0">
                  <c:v>4677866</c:v>
                </c:pt>
                <c:pt idx="1">
                  <c:v>5075833</c:v>
                </c:pt>
                <c:pt idx="2">
                  <c:v>4532229</c:v>
                </c:pt>
                <c:pt idx="3">
                  <c:v>3413992</c:v>
                </c:pt>
                <c:pt idx="4">
                  <c:v>2493776</c:v>
                </c:pt>
              </c:numCache>
            </c:numRef>
          </c:val>
        </c:ser>
        <c:axId val="78850304"/>
        <c:axId val="78860672"/>
      </c:barChart>
      <c:catAx>
        <c:axId val="78850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latin typeface="Arial" pitchFamily="34" charset="0"/>
                    <a:cs typeface="Arial" pitchFamily="34" charset="0"/>
                  </a:rPr>
                  <a:t>FAFSA Reported Family Income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8860672"/>
        <c:crosses val="autoZero"/>
        <c:auto val="1"/>
        <c:lblAlgn val="ctr"/>
        <c:lblOffset val="100"/>
      </c:catAx>
      <c:valAx>
        <c:axId val="78860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>
                    <a:latin typeface="Arial" pitchFamily="34" charset="0"/>
                    <a:cs typeface="Arial" pitchFamily="34" charset="0"/>
                  </a:rPr>
                  <a:t>Amount of State Funding Disbursed</a:t>
                </a:r>
              </a:p>
            </c:rich>
          </c:tx>
          <c:layout/>
        </c:title>
        <c:numFmt formatCode="_(&quot;$&quot;* #,##0_);_(&quot;$&quot;* \(#,##0\);_(&quot;$&quot;* &quot;-&quot;??_);_(@_)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8850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Funding Levels of Kentucky's Scholarship</a:t>
            </a:r>
            <a:r>
              <a:rPr lang="en-US" baseline="0" dirty="0"/>
              <a:t> Programs </a:t>
            </a:r>
            <a:r>
              <a:rPr lang="en-US" dirty="0" smtClean="0"/>
              <a:t>2013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0223163826509089E-2"/>
          <c:y val="8.486230846885813E-2"/>
          <c:w val="0.7505823987164334"/>
          <c:h val="0.86461334557603897"/>
        </c:manualLayout>
      </c:layout>
      <c:barChart>
        <c:barDir val="col"/>
        <c:grouping val="stacked"/>
        <c:ser>
          <c:idx val="0"/>
          <c:order val="0"/>
          <c:tx>
            <c:strRef>
              <c:f>'Sheet1 (2)'!$B$53</c:f>
              <c:strCache>
                <c:ptCount val="1"/>
                <c:pt idx="0">
                  <c:v>Funding</c:v>
                </c:pt>
              </c:strCache>
            </c:strRef>
          </c:tx>
          <c:cat>
            <c:strRef>
              <c:f>'Sheet1 (2)'!$A$54:$A$56</c:f>
              <c:strCache>
                <c:ptCount val="3"/>
                <c:pt idx="0">
                  <c:v>CAP Need-Based</c:v>
                </c:pt>
                <c:pt idx="1">
                  <c:v>KTG Need-Based</c:v>
                </c:pt>
                <c:pt idx="2">
                  <c:v>KEES Merit-Based</c:v>
                </c:pt>
              </c:strCache>
            </c:strRef>
          </c:cat>
          <c:val>
            <c:numRef>
              <c:f>'Sheet1 (2)'!$B$54:$B$56</c:f>
              <c:numCache>
                <c:formatCode>0</c:formatCode>
                <c:ptCount val="3"/>
                <c:pt idx="0">
                  <c:v>57</c:v>
                </c:pt>
                <c:pt idx="1">
                  <c:v>30</c:v>
                </c:pt>
                <c:pt idx="2">
                  <c:v>102</c:v>
                </c:pt>
              </c:numCache>
            </c:numRef>
          </c:val>
        </c:ser>
        <c:ser>
          <c:idx val="1"/>
          <c:order val="1"/>
          <c:tx>
            <c:strRef>
              <c:f>'Sheet1 (2)'!$C$53</c:f>
              <c:strCache>
                <c:ptCount val="1"/>
                <c:pt idx="0">
                  <c:v>Additional Dollars to Meet Statutory Requirements</c:v>
                </c:pt>
              </c:strCache>
            </c:strRef>
          </c:tx>
          <c:cat>
            <c:strRef>
              <c:f>'Sheet1 (2)'!$A$54:$A$56</c:f>
              <c:strCache>
                <c:ptCount val="3"/>
                <c:pt idx="0">
                  <c:v>CAP Need-Based</c:v>
                </c:pt>
                <c:pt idx="1">
                  <c:v>KTG Need-Based</c:v>
                </c:pt>
                <c:pt idx="2">
                  <c:v>KEES Merit-Based</c:v>
                </c:pt>
              </c:strCache>
            </c:strRef>
          </c:cat>
          <c:val>
            <c:numRef>
              <c:f>'Sheet1 (2)'!$C$54:$C$56</c:f>
              <c:numCache>
                <c:formatCode>0</c:formatCode>
                <c:ptCount val="3"/>
                <c:pt idx="0">
                  <c:v>20.052764184000011</c:v>
                </c:pt>
                <c:pt idx="1">
                  <c:v>8.5263820920000057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'Sheet1 (2)'!$D$53</c:f>
              <c:strCache>
                <c:ptCount val="1"/>
                <c:pt idx="0">
                  <c:v>Additional Dollars to Fund All Those Eligible</c:v>
                </c:pt>
              </c:strCache>
            </c:strRef>
          </c:tx>
          <c:cat>
            <c:strRef>
              <c:f>'Sheet1 (2)'!$A$54:$A$56</c:f>
              <c:strCache>
                <c:ptCount val="3"/>
                <c:pt idx="0">
                  <c:v>CAP Need-Based</c:v>
                </c:pt>
                <c:pt idx="1">
                  <c:v>KTG Need-Based</c:v>
                </c:pt>
                <c:pt idx="2">
                  <c:v>KEES Merit-Based</c:v>
                </c:pt>
              </c:strCache>
            </c:strRef>
          </c:cat>
          <c:val>
            <c:numRef>
              <c:f>'Sheet1 (2)'!$D$54:$D$56</c:f>
              <c:numCache>
                <c:formatCode>0</c:formatCode>
                <c:ptCount val="3"/>
                <c:pt idx="0">
                  <c:v>99.947235816000003</c:v>
                </c:pt>
                <c:pt idx="1">
                  <c:v>28.373617908</c:v>
                </c:pt>
                <c:pt idx="2">
                  <c:v>0</c:v>
                </c:pt>
              </c:numCache>
            </c:numRef>
          </c:val>
        </c:ser>
        <c:overlap val="100"/>
        <c:axId val="78514432"/>
        <c:axId val="78524416"/>
      </c:barChart>
      <c:catAx>
        <c:axId val="78514432"/>
        <c:scaling>
          <c:orientation val="minMax"/>
        </c:scaling>
        <c:axPos val="b"/>
        <c:tickLblPos val="nextTo"/>
        <c:crossAx val="78524416"/>
        <c:crosses val="autoZero"/>
        <c:auto val="1"/>
        <c:lblAlgn val="ctr"/>
        <c:lblOffset val="100"/>
      </c:catAx>
      <c:valAx>
        <c:axId val="78524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 of Dollars</a:t>
                </a:r>
              </a:p>
            </c:rich>
          </c:tx>
          <c:layout/>
        </c:title>
        <c:numFmt formatCode="0" sourceLinked="1"/>
        <c:tickLblPos val="nextTo"/>
        <c:crossAx val="7851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97629475614721"/>
          <c:y val="0.33333735636007988"/>
          <c:w val="0.15724321710171818"/>
          <c:h val="0.25260251452934634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dirty="0">
                <a:latin typeface="Arial" pitchFamily="34" charset="0"/>
                <a:cs typeface="Arial" pitchFamily="34" charset="0"/>
              </a:rPr>
              <a:t>Growing Amount of Lottery Revenues Being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Moved </a:t>
            </a:r>
            <a:r>
              <a:rPr lang="en-US" dirty="0">
                <a:latin typeface="Arial" pitchFamily="34" charset="0"/>
                <a:cs typeface="Arial" pitchFamily="34" charset="0"/>
              </a:rPr>
              <a:t>from Scholarship Programs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6"/>
            <c:spPr>
              <a:solidFill>
                <a:schemeClr val="accent1"/>
              </a:solidFill>
            </c:spPr>
          </c:dPt>
          <c:dPt>
            <c:idx val="7"/>
            <c:spPr>
              <a:solidFill>
                <a:schemeClr val="accent1"/>
              </a:solidFill>
            </c:spPr>
          </c:dPt>
          <c:cat>
            <c:numRef>
              <c:f>'Sheet1 (2)'!$E$18:$L$18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'Sheet1 (2)'!$E$28:$L$28</c:f>
              <c:numCache>
                <c:formatCode>General</c:formatCode>
                <c:ptCount val="8"/>
                <c:pt idx="0">
                  <c:v>11.4</c:v>
                </c:pt>
                <c:pt idx="1">
                  <c:v>15.1</c:v>
                </c:pt>
                <c:pt idx="2">
                  <c:v>9.5</c:v>
                </c:pt>
                <c:pt idx="3">
                  <c:v>19.2</c:v>
                </c:pt>
                <c:pt idx="4">
                  <c:v>22.9</c:v>
                </c:pt>
                <c:pt idx="5">
                  <c:v>24.6</c:v>
                </c:pt>
                <c:pt idx="6">
                  <c:v>32.300000000000004</c:v>
                </c:pt>
                <c:pt idx="7">
                  <c:v>41.3</c:v>
                </c:pt>
              </c:numCache>
            </c:numRef>
          </c:val>
        </c:ser>
        <c:axId val="78984320"/>
        <c:axId val="78985856"/>
      </c:barChart>
      <c:catAx>
        <c:axId val="78984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8985856"/>
        <c:crosses val="autoZero"/>
        <c:auto val="1"/>
        <c:lblAlgn val="ctr"/>
        <c:lblOffset val="100"/>
      </c:catAx>
      <c:valAx>
        <c:axId val="78985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Millions of Lottery Dollars Not Going to Financial Aid Programs</a:t>
                </a:r>
              </a:p>
            </c:rich>
          </c:tx>
          <c:layout/>
        </c:title>
        <c:numFmt formatCode="General" sourceLinked="1"/>
        <c:tickLblPos val="nextTo"/>
        <c:crossAx val="7898432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2B55E-EDEA-4DD7-8139-788CB840F5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10C53-9A52-40D6-9141-CA1BA6CFE3AA}">
      <dgm:prSet phldrT="[Text]"/>
      <dgm:spPr/>
      <dgm:t>
        <a:bodyPr/>
        <a:lstStyle/>
        <a:p>
          <a:r>
            <a:rPr lang="en-US" dirty="0" smtClean="0"/>
            <a:t>College Readiness</a:t>
          </a:r>
          <a:endParaRPr lang="en-US" dirty="0"/>
        </a:p>
      </dgm:t>
    </dgm:pt>
    <dgm:pt modelId="{BB31AD38-B685-46CD-8842-3CB062E1A606}" type="parTrans" cxnId="{F8649C10-BFD6-4DF8-B101-D7C506B3E44D}">
      <dgm:prSet/>
      <dgm:spPr/>
      <dgm:t>
        <a:bodyPr/>
        <a:lstStyle/>
        <a:p>
          <a:endParaRPr lang="en-US"/>
        </a:p>
      </dgm:t>
    </dgm:pt>
    <dgm:pt modelId="{143A2C80-DDD8-4E72-82C7-56FEBF7D1AAE}" type="sibTrans" cxnId="{F8649C10-BFD6-4DF8-B101-D7C506B3E44D}">
      <dgm:prSet/>
      <dgm:spPr/>
      <dgm:t>
        <a:bodyPr/>
        <a:lstStyle/>
        <a:p>
          <a:endParaRPr lang="en-US"/>
        </a:p>
      </dgm:t>
    </dgm:pt>
    <dgm:pt modelId="{144C46E7-0602-46F2-BF26-836E68E52BF5}">
      <dgm:prSet phldrT="[Text]"/>
      <dgm:spPr/>
      <dgm:t>
        <a:bodyPr/>
        <a:lstStyle/>
        <a:p>
          <a:r>
            <a:rPr lang="en-US" dirty="0" smtClean="0"/>
            <a:t>Accessibility of Educational Opportunities</a:t>
          </a:r>
          <a:endParaRPr lang="en-US" dirty="0"/>
        </a:p>
      </dgm:t>
    </dgm:pt>
    <dgm:pt modelId="{82630F99-55B5-43D7-9BDF-A18C17B6C12D}" type="parTrans" cxnId="{B13F6384-EEC6-430D-AC38-34EB985F0CC5}">
      <dgm:prSet/>
      <dgm:spPr/>
      <dgm:t>
        <a:bodyPr/>
        <a:lstStyle/>
        <a:p>
          <a:endParaRPr lang="en-US"/>
        </a:p>
      </dgm:t>
    </dgm:pt>
    <dgm:pt modelId="{91A2BA7E-5AA0-46AA-BBD7-E7DF17AEF0BE}" type="sibTrans" cxnId="{B13F6384-EEC6-430D-AC38-34EB985F0CC5}">
      <dgm:prSet/>
      <dgm:spPr/>
      <dgm:t>
        <a:bodyPr/>
        <a:lstStyle/>
        <a:p>
          <a:endParaRPr lang="en-US"/>
        </a:p>
      </dgm:t>
    </dgm:pt>
    <dgm:pt modelId="{EF302950-D034-4EAC-A91F-E9C1F1F7479E}">
      <dgm:prSet phldrT="[Text]"/>
      <dgm:spPr/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BF5A02CA-1FE1-47A0-901B-188694626672}" type="parTrans" cxnId="{2356C8AD-F211-48DF-A7C3-ABF504A3E4DC}">
      <dgm:prSet/>
      <dgm:spPr/>
      <dgm:t>
        <a:bodyPr/>
        <a:lstStyle/>
        <a:p>
          <a:endParaRPr lang="en-US"/>
        </a:p>
      </dgm:t>
    </dgm:pt>
    <dgm:pt modelId="{5136DE77-FE93-4055-A1DB-618721E7D44D}" type="sibTrans" cxnId="{2356C8AD-F211-48DF-A7C3-ABF504A3E4DC}">
      <dgm:prSet/>
      <dgm:spPr/>
      <dgm:t>
        <a:bodyPr/>
        <a:lstStyle/>
        <a:p>
          <a:endParaRPr lang="en-US"/>
        </a:p>
      </dgm:t>
    </dgm:pt>
    <dgm:pt modelId="{430B1A90-178F-41B5-8B3D-132A933DC9B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Affordability</a:t>
          </a:r>
          <a:endParaRPr lang="en-US" dirty="0"/>
        </a:p>
      </dgm:t>
    </dgm:pt>
    <dgm:pt modelId="{AAEA1B0E-4A3C-40BF-85E9-4EB1D4D15532}" type="parTrans" cxnId="{CEBB3538-9A9F-4E7D-9FCE-A103018676CB}">
      <dgm:prSet/>
      <dgm:spPr/>
      <dgm:t>
        <a:bodyPr/>
        <a:lstStyle/>
        <a:p>
          <a:endParaRPr lang="en-US"/>
        </a:p>
      </dgm:t>
    </dgm:pt>
    <dgm:pt modelId="{9AED9926-1378-4ADC-9186-E675ACCAB25F}" type="sibTrans" cxnId="{CEBB3538-9A9F-4E7D-9FCE-A103018676CB}">
      <dgm:prSet/>
      <dgm:spPr/>
      <dgm:t>
        <a:bodyPr/>
        <a:lstStyle/>
        <a:p>
          <a:endParaRPr lang="en-US"/>
        </a:p>
      </dgm:t>
    </dgm:pt>
    <dgm:pt modelId="{EE184664-9EDC-4A01-86FF-D3C32CE358EE}">
      <dgm:prSet phldrT="[Text]"/>
      <dgm:spPr/>
      <dgm:t>
        <a:bodyPr/>
        <a:lstStyle/>
        <a:p>
          <a:r>
            <a:rPr lang="en-US" dirty="0" smtClean="0"/>
            <a:t>Aptitude &amp; Capacity to Persevere</a:t>
          </a:r>
          <a:endParaRPr lang="en-US" dirty="0"/>
        </a:p>
      </dgm:t>
    </dgm:pt>
    <dgm:pt modelId="{978D447C-5AF1-4FA4-BD96-9B63D628DF03}" type="parTrans" cxnId="{CEF13396-C761-4FA2-A39D-2492D350CA56}">
      <dgm:prSet/>
      <dgm:spPr/>
      <dgm:t>
        <a:bodyPr/>
        <a:lstStyle/>
        <a:p>
          <a:endParaRPr lang="en-US"/>
        </a:p>
      </dgm:t>
    </dgm:pt>
    <dgm:pt modelId="{F15D14E7-13BB-4257-99E5-6E268DC94601}" type="sibTrans" cxnId="{CEF13396-C761-4FA2-A39D-2492D350CA56}">
      <dgm:prSet/>
      <dgm:spPr/>
      <dgm:t>
        <a:bodyPr/>
        <a:lstStyle/>
        <a:p>
          <a:endParaRPr lang="en-US"/>
        </a:p>
      </dgm:t>
    </dgm:pt>
    <dgm:pt modelId="{2701E65A-6E1C-4E51-9169-4ACD6FD9BF0D}" type="pres">
      <dgm:prSet presAssocID="{B922B55E-EDEA-4DD7-8139-788CB840F5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54CEF5-65CE-4962-B687-1C0240E319B5}" type="pres">
      <dgm:prSet presAssocID="{6CE10C53-9A52-40D6-9141-CA1BA6CFE3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59118-7030-4424-B534-4905B1FBD1A8}" type="pres">
      <dgm:prSet presAssocID="{143A2C80-DDD8-4E72-82C7-56FEBF7D1AAE}" presName="sibTrans" presStyleCnt="0"/>
      <dgm:spPr/>
    </dgm:pt>
    <dgm:pt modelId="{3D7EDF86-94F7-410C-80FA-DD64A9A7CE16}" type="pres">
      <dgm:prSet presAssocID="{144C46E7-0602-46F2-BF26-836E68E52B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07558-80B1-4977-86C3-E154E4C4FB3F}" type="pres">
      <dgm:prSet presAssocID="{91A2BA7E-5AA0-46AA-BBD7-E7DF17AEF0BE}" presName="sibTrans" presStyleCnt="0"/>
      <dgm:spPr/>
    </dgm:pt>
    <dgm:pt modelId="{4ACAFB36-45ED-41FA-94D4-EBBC39A79AC5}" type="pres">
      <dgm:prSet presAssocID="{EF302950-D034-4EAC-A91F-E9C1F1F747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CB75F-81CC-45D6-B8BE-226F0C28D43C}" type="pres">
      <dgm:prSet presAssocID="{5136DE77-FE93-4055-A1DB-618721E7D44D}" presName="sibTrans" presStyleCnt="0"/>
      <dgm:spPr/>
    </dgm:pt>
    <dgm:pt modelId="{79C41CC1-B653-4B3A-AA9B-29D37A061EEB}" type="pres">
      <dgm:prSet presAssocID="{430B1A90-178F-41B5-8B3D-132A933DC9B0}" presName="node" presStyleLbl="node1" presStyleIdx="3" presStyleCnt="5" custLinFactX="22778" custLinFactNeighborX="100000" custLinFactNeighborY="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55A1F-519E-47F1-BC39-A29658DD2BFD}" type="pres">
      <dgm:prSet presAssocID="{9AED9926-1378-4ADC-9186-E675ACCAB25F}" presName="sibTrans" presStyleCnt="0"/>
      <dgm:spPr/>
    </dgm:pt>
    <dgm:pt modelId="{8AB945A1-82CD-4685-BF8E-0D8914B8ACD5}" type="pres">
      <dgm:prSet presAssocID="{EE184664-9EDC-4A01-86FF-D3C32CE358EE}" presName="node" presStyleLbl="node1" presStyleIdx="4" presStyleCnt="5" custScaleX="111851" custLinFactX="-17593" custLinFactNeighborX="-100000" custLinFactNeighborY="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F6384-EEC6-430D-AC38-34EB985F0CC5}" srcId="{B922B55E-EDEA-4DD7-8139-788CB840F531}" destId="{144C46E7-0602-46F2-BF26-836E68E52BF5}" srcOrd="1" destOrd="0" parTransId="{82630F99-55B5-43D7-9BDF-A18C17B6C12D}" sibTransId="{91A2BA7E-5AA0-46AA-BBD7-E7DF17AEF0BE}"/>
    <dgm:cxn modelId="{4F719470-D5DA-4A74-8959-42E33C5F84B0}" type="presOf" srcId="{430B1A90-178F-41B5-8B3D-132A933DC9B0}" destId="{79C41CC1-B653-4B3A-AA9B-29D37A061EEB}" srcOrd="0" destOrd="0" presId="urn:microsoft.com/office/officeart/2005/8/layout/default"/>
    <dgm:cxn modelId="{8A74E967-2B5D-4CD1-9A49-A9CA288B7DB3}" type="presOf" srcId="{144C46E7-0602-46F2-BF26-836E68E52BF5}" destId="{3D7EDF86-94F7-410C-80FA-DD64A9A7CE16}" srcOrd="0" destOrd="0" presId="urn:microsoft.com/office/officeart/2005/8/layout/default"/>
    <dgm:cxn modelId="{F8649C10-BFD6-4DF8-B101-D7C506B3E44D}" srcId="{B922B55E-EDEA-4DD7-8139-788CB840F531}" destId="{6CE10C53-9A52-40D6-9141-CA1BA6CFE3AA}" srcOrd="0" destOrd="0" parTransId="{BB31AD38-B685-46CD-8842-3CB062E1A606}" sibTransId="{143A2C80-DDD8-4E72-82C7-56FEBF7D1AAE}"/>
    <dgm:cxn modelId="{CEF13396-C761-4FA2-A39D-2492D350CA56}" srcId="{B922B55E-EDEA-4DD7-8139-788CB840F531}" destId="{EE184664-9EDC-4A01-86FF-D3C32CE358EE}" srcOrd="4" destOrd="0" parTransId="{978D447C-5AF1-4FA4-BD96-9B63D628DF03}" sibTransId="{F15D14E7-13BB-4257-99E5-6E268DC94601}"/>
    <dgm:cxn modelId="{CEBB3538-9A9F-4E7D-9FCE-A103018676CB}" srcId="{B922B55E-EDEA-4DD7-8139-788CB840F531}" destId="{430B1A90-178F-41B5-8B3D-132A933DC9B0}" srcOrd="3" destOrd="0" parTransId="{AAEA1B0E-4A3C-40BF-85E9-4EB1D4D15532}" sibTransId="{9AED9926-1378-4ADC-9186-E675ACCAB25F}"/>
    <dgm:cxn modelId="{2356C8AD-F211-48DF-A7C3-ABF504A3E4DC}" srcId="{B922B55E-EDEA-4DD7-8139-788CB840F531}" destId="{EF302950-D034-4EAC-A91F-E9C1F1F7479E}" srcOrd="2" destOrd="0" parTransId="{BF5A02CA-1FE1-47A0-901B-188694626672}" sibTransId="{5136DE77-FE93-4055-A1DB-618721E7D44D}"/>
    <dgm:cxn modelId="{206E01DE-088A-4751-8D83-632C3A52C5B7}" type="presOf" srcId="{EF302950-D034-4EAC-A91F-E9C1F1F7479E}" destId="{4ACAFB36-45ED-41FA-94D4-EBBC39A79AC5}" srcOrd="0" destOrd="0" presId="urn:microsoft.com/office/officeart/2005/8/layout/default"/>
    <dgm:cxn modelId="{BF304C23-C9B9-422F-AA0B-3BAE5F9A8DD1}" type="presOf" srcId="{6CE10C53-9A52-40D6-9141-CA1BA6CFE3AA}" destId="{0954CEF5-65CE-4962-B687-1C0240E319B5}" srcOrd="0" destOrd="0" presId="urn:microsoft.com/office/officeart/2005/8/layout/default"/>
    <dgm:cxn modelId="{0939D55A-9A5C-4749-B482-7E2ED93846BC}" type="presOf" srcId="{B922B55E-EDEA-4DD7-8139-788CB840F531}" destId="{2701E65A-6E1C-4E51-9169-4ACD6FD9BF0D}" srcOrd="0" destOrd="0" presId="urn:microsoft.com/office/officeart/2005/8/layout/default"/>
    <dgm:cxn modelId="{5DB9D525-EE75-4CAB-9B49-E0DBCAC7ADE0}" type="presOf" srcId="{EE184664-9EDC-4A01-86FF-D3C32CE358EE}" destId="{8AB945A1-82CD-4685-BF8E-0D8914B8ACD5}" srcOrd="0" destOrd="0" presId="urn:microsoft.com/office/officeart/2005/8/layout/default"/>
    <dgm:cxn modelId="{2AAC6031-1CA8-47B1-84F7-B43973F9DFAA}" type="presParOf" srcId="{2701E65A-6E1C-4E51-9169-4ACD6FD9BF0D}" destId="{0954CEF5-65CE-4962-B687-1C0240E319B5}" srcOrd="0" destOrd="0" presId="urn:microsoft.com/office/officeart/2005/8/layout/default"/>
    <dgm:cxn modelId="{E3D8ADD0-EB3E-4499-9AE8-9772B7530206}" type="presParOf" srcId="{2701E65A-6E1C-4E51-9169-4ACD6FD9BF0D}" destId="{F2A59118-7030-4424-B534-4905B1FBD1A8}" srcOrd="1" destOrd="0" presId="urn:microsoft.com/office/officeart/2005/8/layout/default"/>
    <dgm:cxn modelId="{68F6DFDC-3989-470D-8368-3C27A063D0E1}" type="presParOf" srcId="{2701E65A-6E1C-4E51-9169-4ACD6FD9BF0D}" destId="{3D7EDF86-94F7-410C-80FA-DD64A9A7CE16}" srcOrd="2" destOrd="0" presId="urn:microsoft.com/office/officeart/2005/8/layout/default"/>
    <dgm:cxn modelId="{253F440B-7613-4761-A0DC-D12928AB5ECC}" type="presParOf" srcId="{2701E65A-6E1C-4E51-9169-4ACD6FD9BF0D}" destId="{0C407558-80B1-4977-86C3-E154E4C4FB3F}" srcOrd="3" destOrd="0" presId="urn:microsoft.com/office/officeart/2005/8/layout/default"/>
    <dgm:cxn modelId="{81E6D9AA-6007-49B2-9E30-1CCF4FC8866A}" type="presParOf" srcId="{2701E65A-6E1C-4E51-9169-4ACD6FD9BF0D}" destId="{4ACAFB36-45ED-41FA-94D4-EBBC39A79AC5}" srcOrd="4" destOrd="0" presId="urn:microsoft.com/office/officeart/2005/8/layout/default"/>
    <dgm:cxn modelId="{0E6203A7-EAE1-4CF9-8FCA-FBEE9F12F9C1}" type="presParOf" srcId="{2701E65A-6E1C-4E51-9169-4ACD6FD9BF0D}" destId="{B13CB75F-81CC-45D6-B8BE-226F0C28D43C}" srcOrd="5" destOrd="0" presId="urn:microsoft.com/office/officeart/2005/8/layout/default"/>
    <dgm:cxn modelId="{66CEB4EB-71FD-4F91-A408-883D6798B92C}" type="presParOf" srcId="{2701E65A-6E1C-4E51-9169-4ACD6FD9BF0D}" destId="{79C41CC1-B653-4B3A-AA9B-29D37A061EEB}" srcOrd="6" destOrd="0" presId="urn:microsoft.com/office/officeart/2005/8/layout/default"/>
    <dgm:cxn modelId="{8CD0954C-1712-4120-8E70-44CBAF6C4765}" type="presParOf" srcId="{2701E65A-6E1C-4E51-9169-4ACD6FD9BF0D}" destId="{DF255A1F-519E-47F1-BC39-A29658DD2BFD}" srcOrd="7" destOrd="0" presId="urn:microsoft.com/office/officeart/2005/8/layout/default"/>
    <dgm:cxn modelId="{3F91EB1A-5FBB-4F4F-947B-359785D36ABE}" type="presParOf" srcId="{2701E65A-6E1C-4E51-9169-4ACD6FD9BF0D}" destId="{8AB945A1-82CD-4685-BF8E-0D8914B8AC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2B55E-EDEA-4DD7-8139-788CB840F5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10C53-9A52-40D6-9141-CA1BA6CFE3AA}">
      <dgm:prSet phldrT="[Text]"/>
      <dgm:spPr/>
      <dgm:t>
        <a:bodyPr/>
        <a:lstStyle/>
        <a:p>
          <a:r>
            <a:rPr lang="en-US" dirty="0" smtClean="0"/>
            <a:t>Effectively Influences Decision to Attend College</a:t>
          </a:r>
          <a:endParaRPr lang="en-US" dirty="0"/>
        </a:p>
      </dgm:t>
    </dgm:pt>
    <dgm:pt modelId="{BB31AD38-B685-46CD-8842-3CB062E1A606}" type="parTrans" cxnId="{F8649C10-BFD6-4DF8-B101-D7C506B3E44D}">
      <dgm:prSet/>
      <dgm:spPr/>
      <dgm:t>
        <a:bodyPr/>
        <a:lstStyle/>
        <a:p>
          <a:endParaRPr lang="en-US"/>
        </a:p>
      </dgm:t>
    </dgm:pt>
    <dgm:pt modelId="{143A2C80-DDD8-4E72-82C7-56FEBF7D1AAE}" type="sibTrans" cxnId="{F8649C10-BFD6-4DF8-B101-D7C506B3E44D}">
      <dgm:prSet/>
      <dgm:spPr/>
      <dgm:t>
        <a:bodyPr/>
        <a:lstStyle/>
        <a:p>
          <a:endParaRPr lang="en-US"/>
        </a:p>
      </dgm:t>
    </dgm:pt>
    <dgm:pt modelId="{144C46E7-0602-46F2-BF26-836E68E52BF5}">
      <dgm:prSet phldrT="[Text]"/>
      <dgm:spPr/>
      <dgm:t>
        <a:bodyPr/>
        <a:lstStyle/>
        <a:p>
          <a:r>
            <a:rPr lang="en-US" dirty="0" smtClean="0"/>
            <a:t>Increases Enrollment</a:t>
          </a:r>
          <a:endParaRPr lang="en-US" dirty="0"/>
        </a:p>
      </dgm:t>
    </dgm:pt>
    <dgm:pt modelId="{82630F99-55B5-43D7-9BDF-A18C17B6C12D}" type="parTrans" cxnId="{B13F6384-EEC6-430D-AC38-34EB985F0CC5}">
      <dgm:prSet/>
      <dgm:spPr/>
      <dgm:t>
        <a:bodyPr/>
        <a:lstStyle/>
        <a:p>
          <a:endParaRPr lang="en-US"/>
        </a:p>
      </dgm:t>
    </dgm:pt>
    <dgm:pt modelId="{91A2BA7E-5AA0-46AA-BBD7-E7DF17AEF0BE}" type="sibTrans" cxnId="{B13F6384-EEC6-430D-AC38-34EB985F0CC5}">
      <dgm:prSet/>
      <dgm:spPr/>
      <dgm:t>
        <a:bodyPr/>
        <a:lstStyle/>
        <a:p>
          <a:endParaRPr lang="en-US"/>
        </a:p>
      </dgm:t>
    </dgm:pt>
    <dgm:pt modelId="{EF302950-D034-4EAC-A91F-E9C1F1F7479E}">
      <dgm:prSet phldrT="[Text]"/>
      <dgm:spPr/>
      <dgm:t>
        <a:bodyPr/>
        <a:lstStyle/>
        <a:p>
          <a:r>
            <a:rPr lang="en-US" dirty="0" smtClean="0"/>
            <a:t>Increases Persistence  </a:t>
          </a:r>
          <a:endParaRPr lang="en-US" dirty="0"/>
        </a:p>
      </dgm:t>
    </dgm:pt>
    <dgm:pt modelId="{BF5A02CA-1FE1-47A0-901B-188694626672}" type="parTrans" cxnId="{2356C8AD-F211-48DF-A7C3-ABF504A3E4DC}">
      <dgm:prSet/>
      <dgm:spPr/>
      <dgm:t>
        <a:bodyPr/>
        <a:lstStyle/>
        <a:p>
          <a:endParaRPr lang="en-US"/>
        </a:p>
      </dgm:t>
    </dgm:pt>
    <dgm:pt modelId="{5136DE77-FE93-4055-A1DB-618721E7D44D}" type="sibTrans" cxnId="{2356C8AD-F211-48DF-A7C3-ABF504A3E4DC}">
      <dgm:prSet/>
      <dgm:spPr/>
      <dgm:t>
        <a:bodyPr/>
        <a:lstStyle/>
        <a:p>
          <a:endParaRPr lang="en-US"/>
        </a:p>
      </dgm:t>
    </dgm:pt>
    <dgm:pt modelId="{3F4EE2BC-098D-4A4D-8934-AF36A2BD01EA}">
      <dgm:prSet phldrT="[Text]"/>
      <dgm:spPr/>
      <dgm:t>
        <a:bodyPr/>
        <a:lstStyle/>
        <a:p>
          <a:r>
            <a:rPr lang="en-US" dirty="0" smtClean="0"/>
            <a:t>Increases Number of Credits Earned</a:t>
          </a:r>
          <a:endParaRPr lang="en-US" dirty="0"/>
        </a:p>
      </dgm:t>
    </dgm:pt>
    <dgm:pt modelId="{1CD49D60-106E-4A7C-A5B0-7CE556457243}" type="parTrans" cxnId="{A94E4FEC-00EB-4F90-9FBE-AF134489D252}">
      <dgm:prSet/>
      <dgm:spPr/>
      <dgm:t>
        <a:bodyPr/>
        <a:lstStyle/>
        <a:p>
          <a:endParaRPr lang="en-US"/>
        </a:p>
      </dgm:t>
    </dgm:pt>
    <dgm:pt modelId="{6721D899-E16A-46EF-8095-D4CFCDC2BDCB}" type="sibTrans" cxnId="{A94E4FEC-00EB-4F90-9FBE-AF134489D252}">
      <dgm:prSet/>
      <dgm:spPr/>
      <dgm:t>
        <a:bodyPr/>
        <a:lstStyle/>
        <a:p>
          <a:endParaRPr lang="en-US"/>
        </a:p>
      </dgm:t>
    </dgm:pt>
    <dgm:pt modelId="{2701E65A-6E1C-4E51-9169-4ACD6FD9BF0D}" type="pres">
      <dgm:prSet presAssocID="{B922B55E-EDEA-4DD7-8139-788CB840F5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54CEF5-65CE-4962-B687-1C0240E319B5}" type="pres">
      <dgm:prSet presAssocID="{6CE10C53-9A52-40D6-9141-CA1BA6CFE3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59118-7030-4424-B534-4905B1FBD1A8}" type="pres">
      <dgm:prSet presAssocID="{143A2C80-DDD8-4E72-82C7-56FEBF7D1AAE}" presName="sibTrans" presStyleCnt="0"/>
      <dgm:spPr/>
    </dgm:pt>
    <dgm:pt modelId="{3D7EDF86-94F7-410C-80FA-DD64A9A7CE16}" type="pres">
      <dgm:prSet presAssocID="{144C46E7-0602-46F2-BF26-836E68E52B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07558-80B1-4977-86C3-E154E4C4FB3F}" type="pres">
      <dgm:prSet presAssocID="{91A2BA7E-5AA0-46AA-BBD7-E7DF17AEF0BE}" presName="sibTrans" presStyleCnt="0"/>
      <dgm:spPr/>
    </dgm:pt>
    <dgm:pt modelId="{4ACAFB36-45ED-41FA-94D4-EBBC39A79AC5}" type="pres">
      <dgm:prSet presAssocID="{EF302950-D034-4EAC-A91F-E9C1F1F747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CB75F-81CC-45D6-B8BE-226F0C28D43C}" type="pres">
      <dgm:prSet presAssocID="{5136DE77-FE93-4055-A1DB-618721E7D44D}" presName="sibTrans" presStyleCnt="0"/>
      <dgm:spPr/>
    </dgm:pt>
    <dgm:pt modelId="{D4A95160-9A85-4D62-9A1A-D7D1EDDBE3DF}" type="pres">
      <dgm:prSet presAssocID="{3F4EE2BC-098D-4A4D-8934-AF36A2BD01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6AB494-9177-4A22-B13F-40B6B9089D32}" type="presOf" srcId="{EF302950-D034-4EAC-A91F-E9C1F1F7479E}" destId="{4ACAFB36-45ED-41FA-94D4-EBBC39A79AC5}" srcOrd="0" destOrd="0" presId="urn:microsoft.com/office/officeart/2005/8/layout/default"/>
    <dgm:cxn modelId="{B13F6384-EEC6-430D-AC38-34EB985F0CC5}" srcId="{B922B55E-EDEA-4DD7-8139-788CB840F531}" destId="{144C46E7-0602-46F2-BF26-836E68E52BF5}" srcOrd="1" destOrd="0" parTransId="{82630F99-55B5-43D7-9BDF-A18C17B6C12D}" sibTransId="{91A2BA7E-5AA0-46AA-BBD7-E7DF17AEF0BE}"/>
    <dgm:cxn modelId="{7022827C-5CB1-42A6-B8D4-CF447D879422}" type="presOf" srcId="{3F4EE2BC-098D-4A4D-8934-AF36A2BD01EA}" destId="{D4A95160-9A85-4D62-9A1A-D7D1EDDBE3DF}" srcOrd="0" destOrd="0" presId="urn:microsoft.com/office/officeart/2005/8/layout/default"/>
    <dgm:cxn modelId="{F8649C10-BFD6-4DF8-B101-D7C506B3E44D}" srcId="{B922B55E-EDEA-4DD7-8139-788CB840F531}" destId="{6CE10C53-9A52-40D6-9141-CA1BA6CFE3AA}" srcOrd="0" destOrd="0" parTransId="{BB31AD38-B685-46CD-8842-3CB062E1A606}" sibTransId="{143A2C80-DDD8-4E72-82C7-56FEBF7D1AAE}"/>
    <dgm:cxn modelId="{2356C8AD-F211-48DF-A7C3-ABF504A3E4DC}" srcId="{B922B55E-EDEA-4DD7-8139-788CB840F531}" destId="{EF302950-D034-4EAC-A91F-E9C1F1F7479E}" srcOrd="2" destOrd="0" parTransId="{BF5A02CA-1FE1-47A0-901B-188694626672}" sibTransId="{5136DE77-FE93-4055-A1DB-618721E7D44D}"/>
    <dgm:cxn modelId="{EDEA1850-E91D-4B91-8D08-AC799207E6D0}" type="presOf" srcId="{B922B55E-EDEA-4DD7-8139-788CB840F531}" destId="{2701E65A-6E1C-4E51-9169-4ACD6FD9BF0D}" srcOrd="0" destOrd="0" presId="urn:microsoft.com/office/officeart/2005/8/layout/default"/>
    <dgm:cxn modelId="{A94E4FEC-00EB-4F90-9FBE-AF134489D252}" srcId="{B922B55E-EDEA-4DD7-8139-788CB840F531}" destId="{3F4EE2BC-098D-4A4D-8934-AF36A2BD01EA}" srcOrd="3" destOrd="0" parTransId="{1CD49D60-106E-4A7C-A5B0-7CE556457243}" sibTransId="{6721D899-E16A-46EF-8095-D4CFCDC2BDCB}"/>
    <dgm:cxn modelId="{8186626F-57D4-4638-9B19-6A99FF4BC103}" type="presOf" srcId="{6CE10C53-9A52-40D6-9141-CA1BA6CFE3AA}" destId="{0954CEF5-65CE-4962-B687-1C0240E319B5}" srcOrd="0" destOrd="0" presId="urn:microsoft.com/office/officeart/2005/8/layout/default"/>
    <dgm:cxn modelId="{985F3C92-F46E-4062-8CE0-26799EC2AA76}" type="presOf" srcId="{144C46E7-0602-46F2-BF26-836E68E52BF5}" destId="{3D7EDF86-94F7-410C-80FA-DD64A9A7CE16}" srcOrd="0" destOrd="0" presId="urn:microsoft.com/office/officeart/2005/8/layout/default"/>
    <dgm:cxn modelId="{00D6650C-21E8-4E6A-8680-5A82F0B11B85}" type="presParOf" srcId="{2701E65A-6E1C-4E51-9169-4ACD6FD9BF0D}" destId="{0954CEF5-65CE-4962-B687-1C0240E319B5}" srcOrd="0" destOrd="0" presId="urn:microsoft.com/office/officeart/2005/8/layout/default"/>
    <dgm:cxn modelId="{39EEFD16-157C-4C82-B382-964011DB4B00}" type="presParOf" srcId="{2701E65A-6E1C-4E51-9169-4ACD6FD9BF0D}" destId="{F2A59118-7030-4424-B534-4905B1FBD1A8}" srcOrd="1" destOrd="0" presId="urn:microsoft.com/office/officeart/2005/8/layout/default"/>
    <dgm:cxn modelId="{FF72E829-1C4D-490B-A7B4-B72CEC870E56}" type="presParOf" srcId="{2701E65A-6E1C-4E51-9169-4ACD6FD9BF0D}" destId="{3D7EDF86-94F7-410C-80FA-DD64A9A7CE16}" srcOrd="2" destOrd="0" presId="urn:microsoft.com/office/officeart/2005/8/layout/default"/>
    <dgm:cxn modelId="{6482507F-E245-4F7A-8170-0AA1658FA618}" type="presParOf" srcId="{2701E65A-6E1C-4E51-9169-4ACD6FD9BF0D}" destId="{0C407558-80B1-4977-86C3-E154E4C4FB3F}" srcOrd="3" destOrd="0" presId="urn:microsoft.com/office/officeart/2005/8/layout/default"/>
    <dgm:cxn modelId="{98470CCB-4FE3-47F3-8A25-020D293EA460}" type="presParOf" srcId="{2701E65A-6E1C-4E51-9169-4ACD6FD9BF0D}" destId="{4ACAFB36-45ED-41FA-94D4-EBBC39A79AC5}" srcOrd="4" destOrd="0" presId="urn:microsoft.com/office/officeart/2005/8/layout/default"/>
    <dgm:cxn modelId="{B40355A6-A205-42A1-940A-4AD8D7E66601}" type="presParOf" srcId="{2701E65A-6E1C-4E51-9169-4ACD6FD9BF0D}" destId="{B13CB75F-81CC-45D6-B8BE-226F0C28D43C}" srcOrd="5" destOrd="0" presId="urn:microsoft.com/office/officeart/2005/8/layout/default"/>
    <dgm:cxn modelId="{5F7D3F02-725B-45AD-A4C2-514975E2D0F9}" type="presParOf" srcId="{2701E65A-6E1C-4E51-9169-4ACD6FD9BF0D}" destId="{D4A95160-9A85-4D62-9A1A-D7D1EDDBE3D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22B55E-EDEA-4DD7-8139-788CB840F5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10C53-9A52-40D6-9141-CA1BA6CFE3A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Affordability</a:t>
          </a:r>
          <a:endParaRPr lang="en-US" dirty="0"/>
        </a:p>
      </dgm:t>
    </dgm:pt>
    <dgm:pt modelId="{BB31AD38-B685-46CD-8842-3CB062E1A606}" type="parTrans" cxnId="{F8649C10-BFD6-4DF8-B101-D7C506B3E44D}">
      <dgm:prSet/>
      <dgm:spPr/>
      <dgm:t>
        <a:bodyPr/>
        <a:lstStyle/>
        <a:p>
          <a:endParaRPr lang="en-US"/>
        </a:p>
      </dgm:t>
    </dgm:pt>
    <dgm:pt modelId="{143A2C80-DDD8-4E72-82C7-56FEBF7D1AAE}" type="sibTrans" cxnId="{F8649C10-BFD6-4DF8-B101-D7C506B3E44D}">
      <dgm:prSet/>
      <dgm:spPr/>
      <dgm:t>
        <a:bodyPr/>
        <a:lstStyle/>
        <a:p>
          <a:endParaRPr lang="en-US"/>
        </a:p>
      </dgm:t>
    </dgm:pt>
    <dgm:pt modelId="{144C46E7-0602-46F2-BF26-836E68E52BF5}">
      <dgm:prSet phldrT="[Text]"/>
      <dgm:spPr/>
      <dgm:t>
        <a:bodyPr/>
        <a:lstStyle/>
        <a:p>
          <a:r>
            <a:rPr lang="en-US" dirty="0" smtClean="0"/>
            <a:t>Supports</a:t>
          </a:r>
          <a:endParaRPr lang="en-US" dirty="0"/>
        </a:p>
      </dgm:t>
    </dgm:pt>
    <dgm:pt modelId="{82630F99-55B5-43D7-9BDF-A18C17B6C12D}" type="parTrans" cxnId="{B13F6384-EEC6-430D-AC38-34EB985F0CC5}">
      <dgm:prSet/>
      <dgm:spPr/>
      <dgm:t>
        <a:bodyPr/>
        <a:lstStyle/>
        <a:p>
          <a:endParaRPr lang="en-US"/>
        </a:p>
      </dgm:t>
    </dgm:pt>
    <dgm:pt modelId="{91A2BA7E-5AA0-46AA-BBD7-E7DF17AEF0BE}" type="sibTrans" cxnId="{B13F6384-EEC6-430D-AC38-34EB985F0CC5}">
      <dgm:prSet/>
      <dgm:spPr/>
      <dgm:t>
        <a:bodyPr/>
        <a:lstStyle/>
        <a:p>
          <a:endParaRPr lang="en-US"/>
        </a:p>
      </dgm:t>
    </dgm:pt>
    <dgm:pt modelId="{FBAC8439-1879-4884-BD12-32888F4B2C3C}">
      <dgm:prSet phldrT="[Text]"/>
      <dgm:spPr/>
      <dgm:t>
        <a:bodyPr/>
        <a:lstStyle/>
        <a:p>
          <a:r>
            <a:rPr lang="en-US" dirty="0" smtClean="0"/>
            <a:t>Career Pathways</a:t>
          </a:r>
          <a:endParaRPr lang="en-US" dirty="0"/>
        </a:p>
      </dgm:t>
    </dgm:pt>
    <dgm:pt modelId="{98351275-9E80-460F-92D5-366DA5E4F65E}" type="parTrans" cxnId="{D57251BC-DADB-487F-863A-486B7359AD20}">
      <dgm:prSet/>
      <dgm:spPr/>
      <dgm:t>
        <a:bodyPr/>
        <a:lstStyle/>
        <a:p>
          <a:endParaRPr lang="en-US"/>
        </a:p>
      </dgm:t>
    </dgm:pt>
    <dgm:pt modelId="{453B2E8B-0063-46B9-BBFE-4C9C27FE4DA2}" type="sibTrans" cxnId="{D57251BC-DADB-487F-863A-486B7359AD20}">
      <dgm:prSet/>
      <dgm:spPr/>
      <dgm:t>
        <a:bodyPr/>
        <a:lstStyle/>
        <a:p>
          <a:endParaRPr lang="en-US"/>
        </a:p>
      </dgm:t>
    </dgm:pt>
    <dgm:pt modelId="{2701E65A-6E1C-4E51-9169-4ACD6FD9BF0D}" type="pres">
      <dgm:prSet presAssocID="{B922B55E-EDEA-4DD7-8139-788CB840F5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54CEF5-65CE-4962-B687-1C0240E319B5}" type="pres">
      <dgm:prSet presAssocID="{6CE10C53-9A52-40D6-9141-CA1BA6CFE3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59118-7030-4424-B534-4905B1FBD1A8}" type="pres">
      <dgm:prSet presAssocID="{143A2C80-DDD8-4E72-82C7-56FEBF7D1AAE}" presName="sibTrans" presStyleCnt="0"/>
      <dgm:spPr/>
    </dgm:pt>
    <dgm:pt modelId="{3D7EDF86-94F7-410C-80FA-DD64A9A7CE16}" type="pres">
      <dgm:prSet presAssocID="{144C46E7-0602-46F2-BF26-836E68E52B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7D685-6408-48EC-9C6F-7CC698DCC6EA}" type="pres">
      <dgm:prSet presAssocID="{91A2BA7E-5AA0-46AA-BBD7-E7DF17AEF0BE}" presName="sibTrans" presStyleCnt="0"/>
      <dgm:spPr/>
    </dgm:pt>
    <dgm:pt modelId="{C75D0251-D978-4287-8825-7952EFA5B496}" type="pres">
      <dgm:prSet presAssocID="{FBAC8439-1879-4884-BD12-32888F4B2C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BEF3DC-6B9B-462A-ADFA-E5B18B9B1DB5}" type="presOf" srcId="{B922B55E-EDEA-4DD7-8139-788CB840F531}" destId="{2701E65A-6E1C-4E51-9169-4ACD6FD9BF0D}" srcOrd="0" destOrd="0" presId="urn:microsoft.com/office/officeart/2005/8/layout/default"/>
    <dgm:cxn modelId="{B13F6384-EEC6-430D-AC38-34EB985F0CC5}" srcId="{B922B55E-EDEA-4DD7-8139-788CB840F531}" destId="{144C46E7-0602-46F2-BF26-836E68E52BF5}" srcOrd="1" destOrd="0" parTransId="{82630F99-55B5-43D7-9BDF-A18C17B6C12D}" sibTransId="{91A2BA7E-5AA0-46AA-BBD7-E7DF17AEF0BE}"/>
    <dgm:cxn modelId="{F8649C10-BFD6-4DF8-B101-D7C506B3E44D}" srcId="{B922B55E-EDEA-4DD7-8139-788CB840F531}" destId="{6CE10C53-9A52-40D6-9141-CA1BA6CFE3AA}" srcOrd="0" destOrd="0" parTransId="{BB31AD38-B685-46CD-8842-3CB062E1A606}" sibTransId="{143A2C80-DDD8-4E72-82C7-56FEBF7D1AAE}"/>
    <dgm:cxn modelId="{534A25E9-F230-454A-8E7B-17ADD4572BD7}" type="presOf" srcId="{144C46E7-0602-46F2-BF26-836E68E52BF5}" destId="{3D7EDF86-94F7-410C-80FA-DD64A9A7CE16}" srcOrd="0" destOrd="0" presId="urn:microsoft.com/office/officeart/2005/8/layout/default"/>
    <dgm:cxn modelId="{D57251BC-DADB-487F-863A-486B7359AD20}" srcId="{B922B55E-EDEA-4DD7-8139-788CB840F531}" destId="{FBAC8439-1879-4884-BD12-32888F4B2C3C}" srcOrd="2" destOrd="0" parTransId="{98351275-9E80-460F-92D5-366DA5E4F65E}" sibTransId="{453B2E8B-0063-46B9-BBFE-4C9C27FE4DA2}"/>
    <dgm:cxn modelId="{66F800D1-D1CE-429F-8C57-B75C9F7FE762}" type="presOf" srcId="{6CE10C53-9A52-40D6-9141-CA1BA6CFE3AA}" destId="{0954CEF5-65CE-4962-B687-1C0240E319B5}" srcOrd="0" destOrd="0" presId="urn:microsoft.com/office/officeart/2005/8/layout/default"/>
    <dgm:cxn modelId="{44ADA6E1-AA5D-403C-8129-44DB4AA9699B}" type="presOf" srcId="{FBAC8439-1879-4884-BD12-32888F4B2C3C}" destId="{C75D0251-D978-4287-8825-7952EFA5B496}" srcOrd="0" destOrd="0" presId="urn:microsoft.com/office/officeart/2005/8/layout/default"/>
    <dgm:cxn modelId="{0137C5D6-298E-4E71-8CBC-9964C8C0F91A}" type="presParOf" srcId="{2701E65A-6E1C-4E51-9169-4ACD6FD9BF0D}" destId="{0954CEF5-65CE-4962-B687-1C0240E319B5}" srcOrd="0" destOrd="0" presId="urn:microsoft.com/office/officeart/2005/8/layout/default"/>
    <dgm:cxn modelId="{0BC7B601-F1DE-4480-8EFC-C4FC6FB0919F}" type="presParOf" srcId="{2701E65A-6E1C-4E51-9169-4ACD6FD9BF0D}" destId="{F2A59118-7030-4424-B534-4905B1FBD1A8}" srcOrd="1" destOrd="0" presId="urn:microsoft.com/office/officeart/2005/8/layout/default"/>
    <dgm:cxn modelId="{83B35B3C-2068-4B13-9005-459D129FE5DE}" type="presParOf" srcId="{2701E65A-6E1C-4E51-9169-4ACD6FD9BF0D}" destId="{3D7EDF86-94F7-410C-80FA-DD64A9A7CE16}" srcOrd="2" destOrd="0" presId="urn:microsoft.com/office/officeart/2005/8/layout/default"/>
    <dgm:cxn modelId="{50A25599-5B85-4205-9D3D-FE855E34A42E}" type="presParOf" srcId="{2701E65A-6E1C-4E51-9169-4ACD6FD9BF0D}" destId="{3217D685-6408-48EC-9C6F-7CC698DCC6EA}" srcOrd="3" destOrd="0" presId="urn:microsoft.com/office/officeart/2005/8/layout/default"/>
    <dgm:cxn modelId="{46353CA3-CEF3-465C-9A7E-EBB771CB9C9D}" type="presParOf" srcId="{2701E65A-6E1C-4E51-9169-4ACD6FD9BF0D}" destId="{C75D0251-D978-4287-8825-7952EFA5B4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54CEF5-65CE-4962-B687-1C0240E319B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College Readiness</a:t>
          </a:r>
          <a:endParaRPr lang="en-US" sz="3100" kern="1200" dirty="0"/>
        </a:p>
      </dsp:txBody>
      <dsp:txXfrm>
        <a:off x="0" y="591343"/>
        <a:ext cx="2571749" cy="1543050"/>
      </dsp:txXfrm>
    </dsp:sp>
    <dsp:sp modelId="{3D7EDF86-94F7-410C-80FA-DD64A9A7CE16}">
      <dsp:nvSpPr>
        <dsp:cNvPr id="0" name=""/>
        <dsp:cNvSpPr/>
      </dsp:nvSpPr>
      <dsp:spPr>
        <a:xfrm>
          <a:off x="2828924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Accessibility of Educational Opportunities</a:t>
          </a:r>
          <a:endParaRPr lang="en-US" sz="3100" kern="1200" dirty="0"/>
        </a:p>
      </dsp:txBody>
      <dsp:txXfrm>
        <a:off x="2828924" y="591343"/>
        <a:ext cx="2571749" cy="1543050"/>
      </dsp:txXfrm>
    </dsp:sp>
    <dsp:sp modelId="{4ACAFB36-45ED-41FA-94D4-EBBC39A79AC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Support Services</a:t>
          </a:r>
          <a:endParaRPr lang="en-US" sz="3100" kern="1200" dirty="0"/>
        </a:p>
      </dsp:txBody>
      <dsp:txXfrm>
        <a:off x="5657849" y="591343"/>
        <a:ext cx="2571749" cy="1543050"/>
      </dsp:txXfrm>
    </dsp:sp>
    <dsp:sp modelId="{79C41CC1-B653-4B3A-AA9B-29D37A061EEB}">
      <dsp:nvSpPr>
        <dsp:cNvPr id="0" name=""/>
        <dsp:cNvSpPr/>
      </dsp:nvSpPr>
      <dsp:spPr>
        <a:xfrm>
          <a:off x="4419616" y="2438400"/>
          <a:ext cx="2571749" cy="154305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Affordability</a:t>
          </a:r>
          <a:endParaRPr lang="en-US" sz="3100" kern="1200" dirty="0"/>
        </a:p>
      </dsp:txBody>
      <dsp:txXfrm>
        <a:off x="4419616" y="2438400"/>
        <a:ext cx="2571749" cy="1543050"/>
      </dsp:txXfrm>
    </dsp:sp>
    <dsp:sp modelId="{8AB945A1-82CD-4685-BF8E-0D8914B8ACD5}">
      <dsp:nvSpPr>
        <dsp:cNvPr id="0" name=""/>
        <dsp:cNvSpPr/>
      </dsp:nvSpPr>
      <dsp:spPr>
        <a:xfrm>
          <a:off x="1066800" y="2438400"/>
          <a:ext cx="2876528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Aptitude &amp; Capacity to Persevere</a:t>
          </a:r>
          <a:endParaRPr lang="en-US" sz="3100" kern="1200" dirty="0"/>
        </a:p>
      </dsp:txBody>
      <dsp:txXfrm>
        <a:off x="1066800" y="2438400"/>
        <a:ext cx="2876528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54CEF5-65CE-4962-B687-1C0240E319B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Effectively Influences Decision to Attend College</a:t>
          </a:r>
          <a:endParaRPr lang="en-US" sz="3200" kern="1200" dirty="0"/>
        </a:p>
      </dsp:txBody>
      <dsp:txXfrm>
        <a:off x="460905" y="1047"/>
        <a:ext cx="3479899" cy="2087939"/>
      </dsp:txXfrm>
    </dsp:sp>
    <dsp:sp modelId="{3D7EDF86-94F7-410C-80FA-DD64A9A7CE1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Increases Enrollment</a:t>
          </a:r>
          <a:endParaRPr lang="en-US" sz="3200" kern="1200" dirty="0"/>
        </a:p>
      </dsp:txBody>
      <dsp:txXfrm>
        <a:off x="4288794" y="1047"/>
        <a:ext cx="3479899" cy="2087939"/>
      </dsp:txXfrm>
    </dsp:sp>
    <dsp:sp modelId="{4ACAFB36-45ED-41FA-94D4-EBBC39A79AC5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Increases Persistence  </a:t>
          </a:r>
          <a:endParaRPr lang="en-US" sz="3200" kern="1200" dirty="0"/>
        </a:p>
      </dsp:txBody>
      <dsp:txXfrm>
        <a:off x="460905" y="2436976"/>
        <a:ext cx="3479899" cy="2087939"/>
      </dsp:txXfrm>
    </dsp:sp>
    <dsp:sp modelId="{D4A95160-9A85-4D62-9A1A-D7D1EDDBE3DF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Increases Number of Credits Earned</a:t>
          </a:r>
          <a:endParaRPr lang="en-US" sz="3200" kern="1200" dirty="0"/>
        </a:p>
      </dsp:txBody>
      <dsp:txXfrm>
        <a:off x="4288794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54CEF5-65CE-4962-B687-1C0240E319B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Affordability</a:t>
          </a:r>
          <a:endParaRPr lang="en-US" sz="4800" kern="1200" dirty="0"/>
        </a:p>
      </dsp:txBody>
      <dsp:txXfrm>
        <a:off x="460905" y="1047"/>
        <a:ext cx="3479899" cy="2087939"/>
      </dsp:txXfrm>
    </dsp:sp>
    <dsp:sp modelId="{3D7EDF86-94F7-410C-80FA-DD64A9A7CE1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Supports</a:t>
          </a:r>
          <a:endParaRPr lang="en-US" sz="4800" kern="1200" dirty="0"/>
        </a:p>
      </dsp:txBody>
      <dsp:txXfrm>
        <a:off x="4288794" y="1047"/>
        <a:ext cx="3479899" cy="2087939"/>
      </dsp:txXfrm>
    </dsp:sp>
    <dsp:sp modelId="{C75D0251-D978-4287-8825-7952EFA5B496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Career Pathways</a:t>
          </a:r>
          <a:endParaRPr lang="en-US" sz="4800" kern="1200" dirty="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0.21883</cdr:x>
      <cdr:y>0.0172</cdr:y>
    </cdr:from>
    <cdr:to>
      <cdr:x>0.79874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97780" y="177595"/>
          <a:ext cx="5029200" cy="619047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05121" cy="461034"/>
          </a:xfrm>
          <a:prstGeom prst="rect">
            <a:avLst/>
          </a:prstGeom>
        </p:spPr>
        <p:txBody>
          <a:bodyPr vert="horz" lIns="87371" tIns="43687" rIns="87371" bIns="4368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6" y="3"/>
            <a:ext cx="3005121" cy="461034"/>
          </a:xfrm>
          <a:prstGeom prst="rect">
            <a:avLst/>
          </a:prstGeom>
        </p:spPr>
        <p:txBody>
          <a:bodyPr vert="horz" lIns="87371" tIns="43687" rIns="87371" bIns="43687" rtlCol="0"/>
          <a:lstStyle>
            <a:lvl1pPr algn="r">
              <a:defRPr sz="1100"/>
            </a:lvl1pPr>
          </a:lstStyle>
          <a:p>
            <a:fld id="{5401E626-DFBE-4B52-A9D0-DC94882C8285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0342"/>
            <a:ext cx="3005121" cy="461034"/>
          </a:xfrm>
          <a:prstGeom prst="rect">
            <a:avLst/>
          </a:prstGeom>
        </p:spPr>
        <p:txBody>
          <a:bodyPr vert="horz" lIns="87371" tIns="43687" rIns="87371" bIns="4368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6" y="8770342"/>
            <a:ext cx="3005121" cy="461034"/>
          </a:xfrm>
          <a:prstGeom prst="rect">
            <a:avLst/>
          </a:prstGeom>
        </p:spPr>
        <p:txBody>
          <a:bodyPr vert="horz" lIns="87371" tIns="43687" rIns="87371" bIns="43687" rtlCol="0" anchor="b"/>
          <a:lstStyle>
            <a:lvl1pPr algn="r">
              <a:defRPr sz="1100"/>
            </a:lvl1pPr>
          </a:lstStyle>
          <a:p>
            <a:fld id="{17A7B5E5-0FC2-4B02-8857-B7CC1A9D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60" tIns="46182" rIns="92360" bIns="461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60" tIns="46182" rIns="92360" bIns="46182" rtlCol="0"/>
          <a:lstStyle>
            <a:lvl1pPr algn="r">
              <a:defRPr sz="1200"/>
            </a:lvl1pPr>
          </a:lstStyle>
          <a:p>
            <a:fld id="{0ECBB2FC-A070-45F0-94A4-EFBE0FEBE767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3738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0" tIns="46182" rIns="92360" bIns="461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60" tIns="46182" rIns="92360" bIns="461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60" tIns="46182" rIns="92360" bIns="461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60" tIns="46182" rIns="92360" bIns="46182" rtlCol="0" anchor="b"/>
          <a:lstStyle>
            <a:lvl1pPr algn="r">
              <a:defRPr sz="1200"/>
            </a:lvl1pPr>
          </a:lstStyle>
          <a:p>
            <a:fld id="{0BE761E4-C219-4965-A928-5ED96B978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3ED06F-B1C0-49B5-98C4-51ABCC4D5581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7FAFF-0D72-4D14-9DC0-3EEFF89AEBE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10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7FAFF-0D72-4D14-9DC0-3EEFF89AEBE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11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7FAFF-0D72-4D14-9DC0-3EEFF89AEBE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12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7FAFF-0D72-4D14-9DC0-3EEFF89AEBE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13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7FAFF-0D72-4D14-9DC0-3EEFF89AEBE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14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7FAFF-0D72-4D14-9DC0-3EEFF89AEBE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15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16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7FAFF-0D72-4D14-9DC0-3EEFF89AEBE2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2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3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3BA6E-B6BF-4562-A724-7EF32611A8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5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6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7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8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9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2F5B-F637-497C-A209-2C574901386E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KY_State_Capitol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policy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hyperlink" Target="mailto:aspalding@kypolicy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406900"/>
          </a:xfrm>
        </p:spPr>
        <p:txBody>
          <a:bodyPr wrap="none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000" dirty="0" smtClean="0">
              <a:ln>
                <a:solidFill>
                  <a:srgbClr val="28599E"/>
                </a:solidFill>
              </a:ln>
              <a:solidFill>
                <a:srgbClr val="28599E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900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900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900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ln>
                  <a:solidFill>
                    <a:srgbClr val="28599E"/>
                  </a:solidFill>
                </a:ln>
                <a:solidFill>
                  <a:srgbClr val="033468"/>
                </a:solidFill>
                <a:latin typeface="Arial" pitchFamily="34" charset="0"/>
                <a:cs typeface="Arial" pitchFamily="34" charset="0"/>
              </a:rPr>
              <a:t>November 17, 2014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847850"/>
            <a:ext cx="9144000" cy="1588"/>
          </a:xfrm>
          <a:prstGeom prst="line">
            <a:avLst/>
          </a:prstGeom>
          <a:ln>
            <a:solidFill>
              <a:srgbClr val="2859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8" name="AutoShape 2" descr="data:image/jpeg;base64,/9j/4AAQSkZJRgABAQAAAQABAAD/2wCEAAkGBxQSEhQUEhQVFRUUFBUUFBUYFhQVGBUUFRQWFhQUFRQYHCggGBomGxQUITEiJSkrLi4uFx8zODMtNygtLisBCgoKDg0OGhAQGywkHCQvLCwsLDQsLCwsLCwsLCwtLCwsLCwsLCwsLCwsLCwsLCwsLCwsLCwsLCwsLCwsLCwsLP/AABEIALcBFAMBIgACEQEDEQH/xAAbAAABBQEBAAAAAAAAAAAAAAADAAECBAUGB//EAEwQAAEDAgMFBAUIBwUFCQAAAAEAAhEDIQQSMQUiQVFhBhMycYGRobHwFCNCUnKywdEkM1Nic4LhFTRDkqJUY5Oj8QcXZIOzwsPS4//EABkBAAMBAQEAAAAAAAAAAAAAAAABAgMEBf/EACoRAAICAQQCAgECBwAAAAAAAAABAhEDEiExUQRBE2EiFDIFI1JxgaHh/9oADAMBAAIRAxEAPwDKYFZphV2KzTXvnnh2BHYg01YYFAwzFYagsCOxQ2UFYitUGBEaFDKQRqK1DaitUspEmqSYBSCkocKQUVNIBJJJ0AKU4TJ0hkgnBUUpQA8pkkkAJNKdMUAMUxKchMUARUCiEKJTEBcUJyO4ITlaJYBwQHhWXoTwqRLKrwq7wrbwgPCtMkqEJ0QtSVWIxWKyxV6YVhi0EWKasMVdisMUMZYajNVdqO1Qxh2ozSq7HIzXKGUHaptQQ5ED1LKCgqUoQcpBylooJKcFQDlLMkBIFOoSnzIAmlKjKWZIZIJ1DMnBQBJJNmSDkAOkUpUZQBJMmlIlADFMUxUXFMQzkJ6k4qDnKhA3ILyiuKC9ytEgXuQHORnlAd5q0SQzJKJB5pJiMdpR2FUmlWKZWrRFlxhR2OVRhR6blLGXGORmuVVrkZhUMZaYitVZpRA5RRVhwE+VCD1MPSHYQNTyhZ0s6VBYbMpByBnSzIoLLHeJ+8VeUgUqCyyHpxUVfMpAoodlgPThV86kHpNDTDppQu8Ue8QkFhy5LMq/eKPeI0hqLJemNRVs6iXJ6RaiyaiGaqBKi4ppCsK+ogPqKLihucqoVkjVQ3VFBz0FzlSQrJucgvKG9yC9yuhWEL+qdVcySdCsosVhiExqOxqpskKxGYVBjEdlNSxhGFGaUNjEZjFLYyTVMFO1ikGqbHQ0rU2Vsh1YZpys0k3k9As8MXWbErg0mt0yyCOskz7VzeRklCFxNccVJ7mXjtguY0uY7OBc2gxxI5rIheg94A0k6AGfKLrg8qjxsspp6h5IpcA1IKeVPlC6bM6IJ1MNCcMCLCiAThTyp8iVjogmUy1DFDvJbO4LO0lxiS3yifclKSirYKLY4KSts2a0CASI6nmefkEGpRymFEMsZcFSg0BKZEhItC0JoGuCrf8AaC7NAoCATO/rw1y2XoLF467Zr3EZaZJe6BY3m8a3UTk1wOKXs3P+8F37Bv8AxDzn6q7LZOLNehTqkZTUaHRrE9V5VjMA+kQKjMstzCQbjSdV6f2W/udDpTj1Eoxybe45JF5wQ3I5ahuatjOiu8IDwrbmoLmqkySm5qE9qtOagvCtMRXhJEypJ2FFFisMVdpR2FMRZYrDFWaUZqgotMRWquwozXKRhwVIFCDlMFSUFBRqFdzDLTBVYFTlS1YF6vj6jxDnEjlYD1BV0IFOHJKKjwOwqeEMFPmQMmnhRBTygCYCcBRCeUmA1V2VpdrlBMDjAmAsXH4bFMyltdzhULzlYMuXjBI1s72LWxjh3b5IAyOEkx9ErEqbbFV1IPDW5GhpJcCHHvXMneNhlptdf6/GyxySmqpWt72+jSEYvks4Stig5oc6oQTBMkxfkRzW7iqTmkZiXSDBiNP+q5J+IaCXF7LxEPYdflJ0Bt46flIW1s/bPfl07kNpBrSRJzMDzBkgnfgxxaQs4ubknVf4NWopNF1RyqRKUrqOYiGLxTEEBxjXMeXMr21rrrxatTBc7eg57WedT0Uy3KRWD7zA0NobxnhC9U7Jj9DofYP3nLyyYkEXjU5ra9V6t2Pd+hUPsn77kochLg0iFjYrb1Jjywtqktdk3abnAuiYBGphbpIXBbcE16thZ54H2rRuhKNms7tLRictbQu/VnwjU+SDU7SUr7la0f4f1vDx4rFNGLE0wSYuYEZZLp6SBHElCqOiQO7MwQS4NguaDAzO0BkE6CDKXyMNMezaf2ip6d3VnNl8H0hw1VrDYkVWNe0EB0wDY2JFx6Fyxq8MtMiIsQ42tJAcYnXkdQun2IJoMkR4tOjiqxzbe5M4JLYKmR8oSWxmZDUdirsR2LRklhiOxUMTim0mF7zYesngB1Kw8J2odJzsBBNoMEDlJmYHlPRZSmlsy4xbOxaUYKlha4e0OaZabgqw58AnkJ1A06mwQ+wr0WWozHSCMuhBzQ7iCI8OXrquF2ntqpVcQzMynwDalMOy83PE+uwVKmHFrnNe8ZcsziGakwCIPNc853wdOOCXLPRpUgVz3ZnaLjTcaznOa0huYZHubMkF7mE7touJJ4reDlcZKRlODiEBUgUIOUgVRAUKxSpGHW4Ai3XguL2xtQvrikys1oDgwgPAzOmCSMuflurOo06b6uUVGZt6T4gYBOXIBNoN+t4WE5Sf7Tpxwgt5P/R6AbJ5XHdmtpBpc0VA5oBfkaQSb3LRFtRxC6ynUBAI0IkWI16HRWnZlOOnjgKCnDlVweNZVqmjTcHVBmltwRlMOubWPVXMRQcxjnuENa0ucdYaGlxMC5sPw1RqXYtMujL7QtzUmjnVYPWSFxNWs5gLmAyHubmABADtQQZuYEaRB9HS7axrMRhndw6YqMbJlkOIcWyXgR4T6lymOpODRyLtA4EnMJbugdD5elP0FP2PSxVYVHNGYPe6HtyDMdSYabt1OkLb2a90NLgZ71s7oEDhppdc6MLV8Rp1ydR83UMkEWMtEWlX9nsqiqzNSrhs5ie7qEaiJDW6qNSNIwlzR6IXJsyr0cSHzAfb61OozXlnaJ04IkrQyYUOXjWLYMzvDZ5J3myZdpESOq9ha5eOYxu87WO8dz+seqiZURmME6tsObb34WXpnZI/olEdHffcvLyL+I6awfzXpnZE/odLyd99ymHI58GntKuWUqjm6tY4i03AtZef18ZUeC+fESXHKOcXEW0C7bb7v0at/Cd7lyOycOXUGm8fSgOIjvI3jNhca8eqM0tKLwx1DMLi2XUKl3S0tw9LKQRECWxExA09KDhWVDM0Xlwc2fmmmI1BaWnKSAJHGCSCvQHbNLm2okTwGHpkG4tJxF/YsvA7KqNNXLhy4988Xo0GnLlAABNY2ibe+Vx/MxUjmqwAlpGSC6AWta68GDAE8PLhYrV2HUPcNnm77x/NNt7Z790CgKZJIAY2nLjlbAApuJOgMH6x1lQ2Q7cc36riPOQD+K6vGncgyr8LNHvEyGku+jmszmFHYVVYiOqZWud9UE+oSqZJl9o6gqObTbLnU5e4QbCGwZ0OvtWKaJgmDumT0gieKJj8ZnqlwDRmHEMcQCxrbuj/AKXQcZSDW2c10j6M2sNZA5+wrhlLU2zoiqVHXdmHmH6BpjKLNJPE5J5Fui3MUfm3/ZPuK4zYO1jTaWd3O8HTmLQLfViLwur77PSLhaWH3HktcbuJnJUziNntu+3+E/hHD+GPx8ipUGQyr9mn98HhT/P0IWziJfp+qfpl5dDop0Kk06skGG0xqwwA8ADXS3FYWbl7ZVUtpvgkbwnUSI47rZXfUzYeQXm+DqAUnRHiGmX6vRd9SxTIA7xkgCRmba3mtcZGQuB2nVEBXKY/tVSp4hrblrMwe4SYJjwgDeA5rfG0Kcx3lPn42/mrUk+DOmjmPlDG4hwLahJrayMsSQImmYvGh063R6W3qr3Gm6IJcP1VJoygOtIZMyG3n3rDxuJY3EvcXC1Uu0aZh065SfTKls59N1TMKjAZcSHFjLERYloJu7nwWDijc0Nk1xIADwQx8kkkGSwiARbTiT0i89xhjuN+y33BcJs/A92S7PRcMpG4+k43I4NYPeu3wh3GfYb90K4OyJ8HDbWd8/VH+8f94quWtOh9YA/G6ubRnva5B0qute8uPJUWk3hwE8BmvcQAFoTbNDCh7mmm2hTeHNme+OYxlkkB+7qBpYmEHB495I+YwrpiAXRBJHgIfL9RJvzVLHVsmQzBLK4Bi8zSdIJEizTcR5qtS1w2npiNG6zb1+xYO/y+jW+DW7VVnuo0qrclOC5rhTqvl4J3SG5t4CDJGmbldc0HVC3N3vECDVM345SZjqukqYd9TAMDBJAa7VogNqPBMm3H39VhM2TWc7K2mJJDQ3MwXMWEu6hZWVKjqewFZ0QXEgurzckGG4aNTeJPrK7OVw/YERr9fED/AEYZdrK6MfBjPkIDdeR48HM8wIzkaN+sYk5fxXrIcvKMXtEh1Rhhw702cahgNebAZoj0JZHQQA4Z8E2JBbBgN043LDHmF6L2SI+SUo/f/wDUd0C8+p7YLTIDAIIiHxcgm2bp7Su67I40VcPYRle4EAQJJL90SbQ4Kcb/ACHPg0Nun9Hrfwn/AHVgdnaJNFuWfDJgjjUdBiLcNVubZPzFb+G/7pWf2Uw+ahTJm+Yajg88/MexY+dLTFHR4SuTM/tC806ZLSMwMRIMTlBBEW1+JT7Vw5ouoQZ7x4a6WiBaYBkq32xwhGHL7RLdHE33SLEDkfgq52pxjqjsI19V9SKsw57XgGIsWsHM8SVxY8twtHTmj/MigV8shtIdAYvZ0adB6CULDfSdAGZ0kDwiABb0D1ytACW24gfSfHhJ+qB8eSzaFgftHnz6rb+HSvKxedGsaDSmUM6S9s8izPa5Rxjvmqn2H/dKzsHtVr3BoDgTpPlP4K7jHfNVPsO+6UtSlFtMKae5y1CuGnwtdIIvm4xyI5e0ouOxAfoxjOjA6P8AU4oAaMsmxubk3FgGgZbG5vPBHrZHN3R3cAm7nPzaRG7bQ6815yaOonhcQ4u1IDsoIBdBAgAGSZ0Xa4eoPk4HNjvxXFtpQ0uHBoI8VrfZhb+CrE0KVzem48OTlvhe1Gc+zDwLjLtf1b9cx4faKjlMwKj4dE2J6jUlQwOrv4b+A5fZClNxpYN4D8lkzVE3iWlsmJnRxNrcXGNUMYdsAnnHgt70/B3keXPyTgWHn+B6JAWsFsxtRxbJG6CLcSQNOOvBFZsNhc4F43baDmBoLj0wibE8f8reX1h0VwVt+qMw/wAwtvDh3tvU38E1yNpUmExHZlrGg7t2kwWVR14P5RyQ8L2cziQaQEOdJbWMBsTo++vsWgagyiCNHcW8hzcPjiFb2LUsII8FW8tOmW85z7/SONegpWc3hcMWVHkNGVoc3O3NlJhp1Ljzn+q2z2wpMDKYY/M2GvcS3LYRujXhxUA8h8zwO9f6x+nM/wDM9a5Ovhml7zA8TtSefl7EJtcENL2aONxodUc8RD3FwsOJJI05pVMQGwacEBswQ0wS25zObe/u9KfZLGjVosyfTnsZm2iNVw7MsZGgSNC7iRI1Tcr2Y1D2jO71zgCQ0kjEBwkUxE0CYAIGsW9lrDoa4fpcxYwGgniLwLAEE8LogoQ0NF93EZYkzfD8vj3KGF8WG8x7m8h8cis1xIr+k121KYwDDVY9zIbutcGOnvqkbzg73elY3yjBR/d8Rr+3p+Gbj9VY9Vp4oxs9pgEAtsZgxXqWMLlVDV0EjveyVWkS00WPY3NXBD3ioc2WiZkNbbLlERwK6sPXA9k3kM3P2tUXtbuqM+VgttuIAJz1SBAd45GvK3wF04q0mM07B9s8PnNI5w2MwhzgJu3wg8b36Bce3AtAcXCbtiC7QvynRhF+F/Xoul20GfMtdWMZnHMWuebuZcXJsJMdIXO960BwzONxBLTwqfR37CL6dOqjJyOI7cHTzRkcRDiRnePpAAz3fCeSt9l6bflrQJaAXkDMTo02JgT6gqffMkzPhcBuXmWnjUt5+xW+yhHysGSTvRI1GR0kmTB0tfzsoj+5D3pnb7Xd8xV/hv8AulZXZR2anSaDcZh4nD6TzwsPjotHaZ+Zq/w3/dK4bZm2HUYytJAJ4uEi/LzR5mNzjS5NPEmoStnaduDGGgkyYOpIjM0cdNBr1WZtDES/CjNPzrPpYl0SB+2ED0e5c7tnbNSuDmBAJkiSeI5+SqP2wS5hi7HB13PMlsRqSuLHh0Q0s6MuZSyRkuEeoGg4NzE+K/09S0nwjQdI9sLINp8zz5nmuef2rrH6I0A1dw0Fz5Kk7tDUAIDBJkgybetV4eN4Z6pj8rLHJDTE6zMkucb2nbAljiYubC/kkvW/UY+zzfil0Zew2OfVGUE5Gue7o0CCfWQtjF45hY4BwIcwi17lptI9C5QOjmi0n2uuPFnaWk3lC3YXEAZGm8meFvFznXVPVLYbBJNw6QI4Rlgz60+LrtdTpBoMsDs5j98kX5QQFF2JEXuR4SS7jy4CFhCVIpouPqNFMggy5ogw2Bcgkk6ehEwO0KmXIC0hjTwExIBAP8yzhijEE8IGvOdBr6UNryNDqIPUcvYFpCbFpLeDqXP2XDhy80ab/wCX41T4djZaYb4ATpqabuusp2uEH/y7+c6X8laY6G+t6ff5/mnBsPMcuXxwT1aktBmSQ+TqTvcbost7yLRmHKPD5phRb2OYf/Kz7w6/irrH79Te5/SPMf70KlsRhPeFuoptc02FweF7+j1LVpViKgb9ZkOcW8SJnNOXleR5IQ/RbrMyNbv+JrnWeRqI41W8uvmrWwnzl3voVPpTfdP7U/HJVtobQDgwZbtaBIzCf8p18+it7CIDjJMtbUj5wmTEABpNwbKt1H8g5exmVWnNPQ3gn6R45T95ZGLwzC8BtRm9LiSQA390mAJsfWB57Nai8VDNJ9pFxHGZnIZ9ELDpbGqtAF5H7tTjcaBQpXwyWh8C+M2lmxY2JzSjPxA6ahNSwFRo8JM30qcbcWoZwDwASPY/ThaLf0VWmCkynhnHIC0mR8pM3kf3bQwY8xHmiYLLmw0xEO10kNsNHa6CxvCudyKDMsMc7MXOa405GZtPKW5iLEeuyPUezu6QacPmGcvcT49CAGus24IHOVk3LdJcm0VDZt8fX/QGIE7PGg09lepYR6tAuWXTf2oC3u3Ci5s3GgiXGQ0GLW6ydEOntGmZmhQER/htBMemOAm95urq6MpPfYpYTEmnhw4R/eHC4Bt3VP8AJVq+0nONsotFmgc7mONyuzwDsA5ga6k8bxtTIILou/eIiRAyiTZVA7DivT+Yd3VN+cg5C5wNOcj7w6HAfSjXmqp+mTf0Ze3toNqsommQ518zRJymG2hZdQPP+BHG1NwK7l+0Nmg3wj5Fxdojjb51M7bezv8AZ6h/m/8A1Q9TCjg3Ne3xUomwzMInnE+a1uzb6ja7AaUNJu7uyCIY8De4TmuOMN5Loqu2dmmM2Fe6OZBueU1VKjt/Z7XAjDPBGhlpj/mJJO1uJ8FraFYd28EgEsdaQDcGLLhsGG6nKd5wGYPMCRLhl0/rZb23MZhcXVw4afk4Dy2pVc0OhhiDDXEkAz61z2OotbUy0nMe1hcA8EgVBpng3bOscFWWep1QRjSHx7mkOcMuZ0GAKki9951je54koNeruZQ9pEsdlaHi4D73EWzf6vNWdrYxtUuLaTKRc4QGvLg1jWgBlxJuCZPNZLgYXK7fo1NRtQGSS2SYgh5gAGIvGrWnlJHIqrjiHGQWm+gDxMzLodwteTNwq1TDvaAXMc0E2LmkAmJsTrZWdj7RFKpLmk7pEB2W5jjOljbyRqQJbljC0KZbLon0/mkserWzEmwkzaw9SdRYUg1IMgyTmtkgiNd7NN9NI4p7TY2k8RMTx6q02m/KAGgRxtKl8mJP6toHJpj03lbqDvZCbRWqU2lzsjt25GYtnLNpixOmisVMOxhBc0lrsjmS8NlgvUDi0cdARERxR8PRg77CeTmkA8uYHNa4xLBGVjrQRpYgz+006KlhvlCtdnPYd7GXGRxLXNOYNcGkmzmDgQALnqlWh5B3W6eEBoPoC2saBVaWlr9ZBzCQLGLk9U+EpNazKWO18QjMNbeKOPJUsNPgWpdg8HhnCk14axw8AG5JiZdJE9PQi0aTzPzTYAkklsAAEySG28yitDQ2A2obyJFGLRE8eB+NZuqWIZTLZkSahachAGQlgEgidZBm4VuLrZAv7hsNReHuD6babmQCBYgXBJDWkjhw5qvV2fWltqRl1oD+R13ULZb61F0hu5xa55dxnWF07dvNj9R7x/71KjPo0uHZQdgS7DAEs70mGgglsTJsW6RNuao/IqgAAFBpBeS4MIzNJGUO+biBB059F0LNuN/YD2//AHUXbZBNqUDlux7TKXxz6YXAxhsyq5we80XAugDI4y4C4k05IgFDwm23UC57adIHO8F0FrWwJNMQASBlOpJ6rdo7fex7S2mIvmlwB0iwDfxWBtTCCtUq1O6DXVHl9qhy72bPLQ0XM6zz5pSxyezQXHlM1MN/2kYgAA1KRiwhjAI0iMh4QFfwPafGVu6ymk81CXMhlEFzqJJeS0MlsDnym6447DJJMNEmYzG15gbqubP2IM2+/K0jhmNwLTESPzWL8TbaIvl7Z0FHtZUrvim8u3HlzGZYNJzs1UXpWBaAJ4HTXKrG1trYjEVpwbSyCKlRrjRfD2UyzNvNGUBu7H4rKZR3HMJyAsDJpl7HPAjceWkHKQLzKp/Id2o2Q0PDpyl+8HOc4sdDhukvdz0FrI/SO9oh8xl4vDd6XOAG62HSCcn0QXEaXEA6XVXAYLLVYSWkAi0tkzwAJF7q7X2XVzOcyoG5uWa4kmD6SUbBMxVJ4ex1KRPia4i8zLZjiuhY2tnEi/snjMDRcXCo0sdmc45TSs4QCCSZiZJHNaAp0yDUpuEtIaPA48czgDLeWukGFB21MYZn5NcR+qdzGm/bTgkdo4szIwt9fmXDhH11cYNegbT5B1aDXvz1HVHRdoluQEwC7KDAJE8FBtKkGhrKTso4GDbNYZpuOBVxm08UP9l9NF5/+RRO0cV/4X/gO4/zp6H0JuIVtVkMMMABLe7dIN3GNDpe0H0Kn/Y9PEEzWfRIblbYEOeIJLjnEC4AhMzFYpogPo6k3oyQTMwS7qUDG4jFVGlrqlMAxdtPKbcJnSw9SUoTaew04HP1GOzkZqkkEhozH0tA10QxTJaCDUsSCYdx+ta3JXjst8yXNnnEe5ONkv4PyjkC8D2G6x+HI/Q3KCezMt9UbwJfJ4ybCZsE9ZuUNl7pgEQTo64zK87YLif1g9RP4qf9ik2dUEeRPCOaPhydC1xKGKp5HHeJkTYm0kERMILawMSTx+NVqV9jE/4ua0XadBoNVX/sM8Xj1H81Px5F6DVHsruxEgNNRxbMgEy0E2JgugWA9iA+o0cfYPzV47H/AHh6v6obtjfvD1H80PHk6HcSl3revq/qkrf9jH649R/NJL48nQaomk0ojVXYURpXamRQcIjUAOUw5aJkFgEIjSPiFWzIrXBVYiw0hTa4Ku145/HrRGvHwUxlgEfEKYIVcPClPKPWmBZkJw4KsKikKnX2oFRYkJ5+JVcOCclAywD8SE4cgen49acO6oEGz/Ep8yrgp+86IAMT8fATT0Qm1eicO8/YgZMlRc5RJKhmQAbMmzoeb4KbOgkm53xdBJTPqJnOKYCJTfHFQLvNN3iQEiVAuUe8UXVPiUWBMoLikanxH9UFzlLYUSJUSoF5Uc5UWVRIpIRrFJLUiqZVa5Ga4JklmigjSiNHxZJJUiSQlEBPxKSStCZNs9FIT0CSSpCJtdzj1FTa4pJJgEbUHP49Sm13X2JklRJMHkfen9JSSQUPKTYSSQJkRUHJSHl8etJJAxnj4ukWE6T60kkAN3ZHP1pEHqfSkkgBpPI+sfmoEk/B/NJJAmRJ6+9Rc5JJDECc4enyUZSSSAg5/RQ7xJJQMY1By9pUM46f6kkkmMiT5e1Dc5JJQygZISSSUF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T:\Research and Policy\SFAI\Communications\New KCEP Logo\Kentucky\Kentucky\KentuckyLogoTweak-web-screen-print\Option 1\screen\Kentucky-screen_1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"/>
            <a:ext cx="3901440" cy="1066800"/>
          </a:xfrm>
          <a:prstGeom prst="rect">
            <a:avLst/>
          </a:prstGeom>
          <a:noFill/>
        </p:spPr>
      </p:pic>
      <p:pic>
        <p:nvPicPr>
          <p:cNvPr id="27" name="Picture 2" descr="T:\Communications\Pictures\R and P Folder\Impact of Coal Images\iStock_000007294070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30861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U:\Ashley S\graduation_h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95600"/>
            <a:ext cx="2319388" cy="2287061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03214" y="2286000"/>
            <a:ext cx="6768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>
                  <a:solidFill>
                    <a:srgbClr val="28599E"/>
                  </a:solidFill>
                </a:ln>
                <a:solidFill>
                  <a:srgbClr val="28599E"/>
                </a:solidFill>
                <a:latin typeface="Arial" pitchFamily="34" charset="0"/>
                <a:cs typeface="Arial" pitchFamily="34" charset="0"/>
              </a:rPr>
              <a:t>College Affordability in Kentucky</a:t>
            </a:r>
          </a:p>
        </p:txBody>
      </p:sp>
      <p:pic>
        <p:nvPicPr>
          <p:cNvPr id="13" name="Picture 10" descr="http://upload.wikimedia.org/wikipedia/commons/thumb/a/a6/KY_State_Capitol.jpg/250px-KY_State_Capito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200400"/>
            <a:ext cx="29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Source: Kentucky Higher Education Assistance Authority. This analysis is based on KEES, CAP and KTG recipients for whom income information is available.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2833" y="280458"/>
          <a:ext cx="8678333" cy="629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Sources: Office of State Budget Director, 2014-2016 Budget of the Commonwealth.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32833" y="280458"/>
          <a:ext cx="8678333" cy="629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Importance of Need-Based Aid for Low- and Moderate-Income Students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KY’s Postsecondary Education Tuition Tax Credit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Expected to cost the state $20.8 million in 2016—compared to $14.8 million in 2012</a:t>
            </a:r>
          </a:p>
          <a:p>
            <a:r>
              <a:rPr lang="en-US" dirty="0" smtClean="0"/>
              <a:t>Benefits those with incomes well over $100,000</a:t>
            </a:r>
          </a:p>
          <a:p>
            <a:r>
              <a:rPr lang="en-US" dirty="0" smtClean="0"/>
              <a:t>Kentuckians with incomes below federal poverty level do not qualify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743325" cy="448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Directions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495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Eliminate Postsecondary Education Tuition Tax Credit and redirect funds to CAP</a:t>
            </a:r>
          </a:p>
          <a:p>
            <a:r>
              <a:rPr lang="en-US" dirty="0" smtClean="0"/>
              <a:t>Make increased funding for postsecondary education institutions and need-based financial aid higher priorities</a:t>
            </a:r>
          </a:p>
          <a:p>
            <a:r>
              <a:rPr lang="en-US" dirty="0" smtClean="0"/>
              <a:t>Allocate KENO lottery funds and any growth dollars in lottery funds to CAP</a:t>
            </a:r>
          </a:p>
          <a:p>
            <a:r>
              <a:rPr lang="en-US" dirty="0" smtClean="0"/>
              <a:t>Consider moving forward CAP and KTG award date and/or taking extent of financial need into account when awarding</a:t>
            </a:r>
          </a:p>
          <a:p>
            <a:r>
              <a:rPr lang="en-US" dirty="0" smtClean="0"/>
              <a:t>Study level of funding needed to incentivize low-income students to attend and persist in college</a:t>
            </a:r>
            <a:endParaRPr lang="en-US" dirty="0"/>
          </a:p>
        </p:txBody>
      </p:sp>
      <p:pic>
        <p:nvPicPr>
          <p:cNvPr id="17" name="Picture 2" descr="T:\Communications\Pictures\R and P Folder\Impact of Coal Images\iStock_000007294070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3124200" cy="206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Ingredients for Low-Income Adult Student Success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AutoShape 2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48199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Kentucky Center for Economic Policy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www.kypolicy.org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859-986-2373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  <a:hlinkClick r:id="rId4"/>
              </a:rPr>
              <a:t>aspalding@kypolicy.org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9" descr="T:\Research and Policy\SFAI\Communications\New KCEP Logo\Kentucky\Kentucky\KentuckyLogoTweak-web-screen-print\Option 1\screen\Kentucky-screen_1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371600"/>
            <a:ext cx="3886201" cy="1062633"/>
          </a:xfrm>
          <a:prstGeom prst="rect">
            <a:avLst/>
          </a:prstGeom>
          <a:noFill/>
        </p:spPr>
      </p:pic>
      <p:pic>
        <p:nvPicPr>
          <p:cNvPr id="3074" name="Picture 2" descr="kcep-brochure-cover-web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09600"/>
            <a:ext cx="17145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Factors Associated with Success in </a:t>
            </a:r>
            <a:br>
              <a:rPr lang="en-US" sz="3600" dirty="0" smtClean="0"/>
            </a:br>
            <a:r>
              <a:rPr lang="en-US" sz="3600" dirty="0" smtClean="0"/>
              <a:t>Postsecondary Education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AutoShape 2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35820" y="279605"/>
          <a:ext cx="8672359" cy="629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Students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143318"/>
            <a:ext cx="323352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8471" y="4160838"/>
            <a:ext cx="42256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085" y="1417638"/>
            <a:ext cx="3726615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 on Wisconsin Strategy (COWS) Calculations from 2011 American Community Survey data.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AutoShape 2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152400" y="304800"/>
          <a:ext cx="8839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Kentucky Council on Postsecondary Education Accountability Report 2012-2013.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AutoShape 2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:\Research and Policy\SFAI\Reports\Higher Education\2012-2013 accountability report low-income associate degr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519112"/>
            <a:ext cx="8743950" cy="5819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Source: Elizabethtown Community &amp; Technical College; U.S Department of Education, Federal Student Aid. 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AutoShape 2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228600" y="381000"/>
          <a:ext cx="8458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Kentucky Higher Education Assistance Authority.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AutoShape 2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35820" y="279605"/>
          <a:ext cx="8672359" cy="629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52400" y="381001"/>
          <a:ext cx="8762999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Source: Kentucky Higher Education Assistance Authority. This analysis is based on KEES, CAP and KTG recipients for whom income information is available.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AutoShape 2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35820" y="279605"/>
          <a:ext cx="8672359" cy="629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228600" y="304800"/>
          <a:ext cx="8686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446</Words>
  <Application>Microsoft Office PowerPoint</Application>
  <PresentationFormat>On-screen Show (4:3)</PresentationFormat>
  <Paragraphs>87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Factors Associated with Success in  Postsecondary Education</vt:lpstr>
      <vt:lpstr>Slide 3</vt:lpstr>
      <vt:lpstr>Adult Students</vt:lpstr>
      <vt:lpstr>Slide 5</vt:lpstr>
      <vt:lpstr>Slide 6</vt:lpstr>
      <vt:lpstr>Slide 7</vt:lpstr>
      <vt:lpstr>Slide 8</vt:lpstr>
      <vt:lpstr>Slide 9</vt:lpstr>
      <vt:lpstr>Slide 10</vt:lpstr>
      <vt:lpstr>Slide 11</vt:lpstr>
      <vt:lpstr>Importance of Need-Based Aid for Low- and Moderate-Income Students</vt:lpstr>
      <vt:lpstr>KY’s Postsecondary Education Tuition Tax Credit</vt:lpstr>
      <vt:lpstr>Potential Directions</vt:lpstr>
      <vt:lpstr>Some Ingredients for Low-Income Adult Student Success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Change</dc:title>
  <dc:creator>Jason Bailey</dc:creator>
  <cp:lastModifiedBy>aspalding</cp:lastModifiedBy>
  <cp:revision>473</cp:revision>
  <dcterms:created xsi:type="dcterms:W3CDTF">2013-05-20T18:41:13Z</dcterms:created>
  <dcterms:modified xsi:type="dcterms:W3CDTF">2014-11-16T23:46:22Z</dcterms:modified>
</cp:coreProperties>
</file>